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7"/>
  </p:notesMasterIdLst>
  <p:sldIdLst>
    <p:sldId id="376" r:id="rId2"/>
    <p:sldId id="259" r:id="rId3"/>
    <p:sldId id="257" r:id="rId4"/>
    <p:sldId id="260" r:id="rId5"/>
    <p:sldId id="261" r:id="rId6"/>
    <p:sldId id="375" r:id="rId7"/>
    <p:sldId id="264" r:id="rId8"/>
    <p:sldId id="262" r:id="rId9"/>
    <p:sldId id="303" r:id="rId10"/>
    <p:sldId id="305" r:id="rId11"/>
    <p:sldId id="304" r:id="rId12"/>
    <p:sldId id="307" r:id="rId13"/>
    <p:sldId id="306" r:id="rId14"/>
    <p:sldId id="263" r:id="rId15"/>
    <p:sldId id="308" r:id="rId16"/>
    <p:sldId id="265" r:id="rId17"/>
    <p:sldId id="266" r:id="rId18"/>
    <p:sldId id="267" r:id="rId19"/>
    <p:sldId id="268" r:id="rId20"/>
    <p:sldId id="269" r:id="rId21"/>
    <p:sldId id="363" r:id="rId22"/>
    <p:sldId id="323" r:id="rId23"/>
    <p:sldId id="270" r:id="rId24"/>
    <p:sldId id="324" r:id="rId25"/>
    <p:sldId id="272" r:id="rId26"/>
    <p:sldId id="271" r:id="rId27"/>
    <p:sldId id="273" r:id="rId28"/>
    <p:sldId id="274" r:id="rId29"/>
    <p:sldId id="275" r:id="rId30"/>
    <p:sldId id="276" r:id="rId31"/>
    <p:sldId id="277" r:id="rId32"/>
    <p:sldId id="278" r:id="rId33"/>
    <p:sldId id="325" r:id="rId34"/>
    <p:sldId id="279" r:id="rId35"/>
    <p:sldId id="311" r:id="rId36"/>
    <p:sldId id="280" r:id="rId37"/>
    <p:sldId id="366" r:id="rId38"/>
    <p:sldId id="282" r:id="rId39"/>
    <p:sldId id="283" r:id="rId40"/>
    <p:sldId id="284" r:id="rId41"/>
    <p:sldId id="285" r:id="rId42"/>
    <p:sldId id="286" r:id="rId43"/>
    <p:sldId id="287" r:id="rId44"/>
    <p:sldId id="288" r:id="rId45"/>
    <p:sldId id="289" r:id="rId46"/>
    <p:sldId id="290" r:id="rId47"/>
    <p:sldId id="291" r:id="rId48"/>
    <p:sldId id="368" r:id="rId49"/>
    <p:sldId id="292" r:id="rId50"/>
    <p:sldId id="367" r:id="rId51"/>
    <p:sldId id="293" r:id="rId52"/>
    <p:sldId id="369" r:id="rId53"/>
    <p:sldId id="294" r:id="rId54"/>
    <p:sldId id="370" r:id="rId55"/>
    <p:sldId id="295" r:id="rId56"/>
    <p:sldId id="296" r:id="rId57"/>
    <p:sldId id="371" r:id="rId58"/>
    <p:sldId id="326" r:id="rId59"/>
    <p:sldId id="299" r:id="rId60"/>
    <p:sldId id="297" r:id="rId61"/>
    <p:sldId id="372" r:id="rId62"/>
    <p:sldId id="298" r:id="rId63"/>
    <p:sldId id="300" r:id="rId64"/>
    <p:sldId id="301" r:id="rId65"/>
    <p:sldId id="373" r:id="rId66"/>
    <p:sldId id="302" r:id="rId67"/>
    <p:sldId id="374" r:id="rId68"/>
    <p:sldId id="312" r:id="rId69"/>
    <p:sldId id="327" r:id="rId70"/>
    <p:sldId id="328" r:id="rId71"/>
    <p:sldId id="313" r:id="rId72"/>
    <p:sldId id="314" r:id="rId73"/>
    <p:sldId id="329" r:id="rId74"/>
    <p:sldId id="315" r:id="rId75"/>
    <p:sldId id="331" r:id="rId76"/>
    <p:sldId id="316" r:id="rId77"/>
    <p:sldId id="317" r:id="rId78"/>
    <p:sldId id="318" r:id="rId79"/>
    <p:sldId id="332" r:id="rId80"/>
    <p:sldId id="319" r:id="rId81"/>
    <p:sldId id="320" r:id="rId82"/>
    <p:sldId id="321" r:id="rId83"/>
    <p:sldId id="322" r:id="rId84"/>
    <p:sldId id="333" r:id="rId85"/>
    <p:sldId id="335" r:id="rId86"/>
    <p:sldId id="334"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61" r:id="rId102"/>
    <p:sldId id="350" r:id="rId103"/>
    <p:sldId id="351" r:id="rId104"/>
    <p:sldId id="352" r:id="rId105"/>
    <p:sldId id="364" r:id="rId106"/>
    <p:sldId id="353" r:id="rId107"/>
    <p:sldId id="354" r:id="rId108"/>
    <p:sldId id="355" r:id="rId109"/>
    <p:sldId id="356" r:id="rId110"/>
    <p:sldId id="357" r:id="rId111"/>
    <p:sldId id="358" r:id="rId112"/>
    <p:sldId id="359" r:id="rId113"/>
    <p:sldId id="360" r:id="rId114"/>
    <p:sldId id="365" r:id="rId115"/>
    <p:sldId id="377" r:id="rId116"/>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629" autoAdjust="0"/>
  </p:normalViewPr>
  <p:slideViewPr>
    <p:cSldViewPr snapToGrid="0">
      <p:cViewPr varScale="1">
        <p:scale>
          <a:sx n="80" d="100"/>
          <a:sy n="80" d="100"/>
        </p:scale>
        <p:origin x="782"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A4BF27-EF22-4996-B5E0-82DC04272B3C}" type="datetimeFigureOut">
              <a:rPr lang="en-US" smtClean="0"/>
              <a:t>8/29/2023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5CB4CB-A240-4CFC-832E-130406C749B8}" type="slidenum">
              <a:rPr lang="en-US" smtClean="0"/>
              <a:t>‹#›</a:t>
            </a:fld>
            <a:endParaRPr lang="en-US"/>
          </a:p>
        </p:txBody>
      </p:sp>
    </p:spTree>
    <p:extLst>
      <p:ext uri="{BB962C8B-B14F-4D97-AF65-F5344CB8AC3E}">
        <p14:creationId xmlns:p14="http://schemas.microsoft.com/office/powerpoint/2010/main" val="3413199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a:t>
            </a:fld>
            <a:endParaRPr lang="en-US"/>
          </a:p>
        </p:txBody>
      </p:sp>
    </p:spTree>
    <p:extLst>
      <p:ext uri="{BB962C8B-B14F-4D97-AF65-F5344CB8AC3E}">
        <p14:creationId xmlns:p14="http://schemas.microsoft.com/office/powerpoint/2010/main" val="3197340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18</a:t>
            </a:fld>
            <a:endParaRPr lang="en-US"/>
          </a:p>
        </p:txBody>
      </p:sp>
    </p:spTree>
    <p:extLst>
      <p:ext uri="{BB962C8B-B14F-4D97-AF65-F5344CB8AC3E}">
        <p14:creationId xmlns:p14="http://schemas.microsoft.com/office/powerpoint/2010/main" val="237231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20</a:t>
            </a:fld>
            <a:endParaRPr lang="en-US"/>
          </a:p>
        </p:txBody>
      </p:sp>
    </p:spTree>
    <p:extLst>
      <p:ext uri="{BB962C8B-B14F-4D97-AF65-F5344CB8AC3E}">
        <p14:creationId xmlns:p14="http://schemas.microsoft.com/office/powerpoint/2010/main" val="849902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21</a:t>
            </a:fld>
            <a:endParaRPr lang="en-US"/>
          </a:p>
        </p:txBody>
      </p:sp>
    </p:spTree>
    <p:extLst>
      <p:ext uri="{BB962C8B-B14F-4D97-AF65-F5344CB8AC3E}">
        <p14:creationId xmlns:p14="http://schemas.microsoft.com/office/powerpoint/2010/main" val="3683556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22</a:t>
            </a:fld>
            <a:endParaRPr lang="en-US"/>
          </a:p>
        </p:txBody>
      </p:sp>
    </p:spTree>
    <p:extLst>
      <p:ext uri="{BB962C8B-B14F-4D97-AF65-F5344CB8AC3E}">
        <p14:creationId xmlns:p14="http://schemas.microsoft.com/office/powerpoint/2010/main" val="2950512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24</a:t>
            </a:fld>
            <a:endParaRPr lang="en-US"/>
          </a:p>
        </p:txBody>
      </p:sp>
    </p:spTree>
    <p:extLst>
      <p:ext uri="{BB962C8B-B14F-4D97-AF65-F5344CB8AC3E}">
        <p14:creationId xmlns:p14="http://schemas.microsoft.com/office/powerpoint/2010/main" val="3745553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26</a:t>
            </a:fld>
            <a:endParaRPr lang="en-US"/>
          </a:p>
        </p:txBody>
      </p:sp>
    </p:spTree>
    <p:extLst>
      <p:ext uri="{BB962C8B-B14F-4D97-AF65-F5344CB8AC3E}">
        <p14:creationId xmlns:p14="http://schemas.microsoft.com/office/powerpoint/2010/main" val="1859434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33</a:t>
            </a:fld>
            <a:endParaRPr lang="en-US"/>
          </a:p>
        </p:txBody>
      </p:sp>
    </p:spTree>
    <p:extLst>
      <p:ext uri="{BB962C8B-B14F-4D97-AF65-F5344CB8AC3E}">
        <p14:creationId xmlns:p14="http://schemas.microsoft.com/office/powerpoint/2010/main" val="2765350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35</a:t>
            </a:fld>
            <a:endParaRPr lang="en-US"/>
          </a:p>
        </p:txBody>
      </p:sp>
    </p:spTree>
    <p:extLst>
      <p:ext uri="{BB962C8B-B14F-4D97-AF65-F5344CB8AC3E}">
        <p14:creationId xmlns:p14="http://schemas.microsoft.com/office/powerpoint/2010/main" val="4254882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39</a:t>
            </a:fld>
            <a:endParaRPr lang="en-US"/>
          </a:p>
        </p:txBody>
      </p:sp>
    </p:spTree>
    <p:extLst>
      <p:ext uri="{BB962C8B-B14F-4D97-AF65-F5344CB8AC3E}">
        <p14:creationId xmlns:p14="http://schemas.microsoft.com/office/powerpoint/2010/main" val="12090424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42</a:t>
            </a:fld>
            <a:endParaRPr lang="en-US"/>
          </a:p>
        </p:txBody>
      </p:sp>
    </p:spTree>
    <p:extLst>
      <p:ext uri="{BB962C8B-B14F-4D97-AF65-F5344CB8AC3E}">
        <p14:creationId xmlns:p14="http://schemas.microsoft.com/office/powerpoint/2010/main" val="159134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5</a:t>
            </a:fld>
            <a:endParaRPr lang="en-US"/>
          </a:p>
        </p:txBody>
      </p:sp>
    </p:spTree>
    <p:extLst>
      <p:ext uri="{BB962C8B-B14F-4D97-AF65-F5344CB8AC3E}">
        <p14:creationId xmlns:p14="http://schemas.microsoft.com/office/powerpoint/2010/main" val="1819623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45</a:t>
            </a:fld>
            <a:endParaRPr lang="en-US"/>
          </a:p>
        </p:txBody>
      </p:sp>
    </p:spTree>
    <p:extLst>
      <p:ext uri="{BB962C8B-B14F-4D97-AF65-F5344CB8AC3E}">
        <p14:creationId xmlns:p14="http://schemas.microsoft.com/office/powerpoint/2010/main" val="1030029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47</a:t>
            </a:fld>
            <a:endParaRPr lang="en-US"/>
          </a:p>
        </p:txBody>
      </p:sp>
    </p:spTree>
    <p:extLst>
      <p:ext uri="{BB962C8B-B14F-4D97-AF65-F5344CB8AC3E}">
        <p14:creationId xmlns:p14="http://schemas.microsoft.com/office/powerpoint/2010/main" val="4272053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60</a:t>
            </a:fld>
            <a:endParaRPr lang="en-US"/>
          </a:p>
        </p:txBody>
      </p:sp>
    </p:spTree>
    <p:extLst>
      <p:ext uri="{BB962C8B-B14F-4D97-AF65-F5344CB8AC3E}">
        <p14:creationId xmlns:p14="http://schemas.microsoft.com/office/powerpoint/2010/main" val="3384461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90</a:t>
            </a:fld>
            <a:endParaRPr lang="en-US"/>
          </a:p>
        </p:txBody>
      </p:sp>
    </p:spTree>
    <p:extLst>
      <p:ext uri="{BB962C8B-B14F-4D97-AF65-F5344CB8AC3E}">
        <p14:creationId xmlns:p14="http://schemas.microsoft.com/office/powerpoint/2010/main" val="4209616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91</a:t>
            </a:fld>
            <a:endParaRPr lang="en-US"/>
          </a:p>
        </p:txBody>
      </p:sp>
    </p:spTree>
    <p:extLst>
      <p:ext uri="{BB962C8B-B14F-4D97-AF65-F5344CB8AC3E}">
        <p14:creationId xmlns:p14="http://schemas.microsoft.com/office/powerpoint/2010/main" val="811313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92</a:t>
            </a:fld>
            <a:endParaRPr lang="en-US"/>
          </a:p>
        </p:txBody>
      </p:sp>
    </p:spTree>
    <p:extLst>
      <p:ext uri="{BB962C8B-B14F-4D97-AF65-F5344CB8AC3E}">
        <p14:creationId xmlns:p14="http://schemas.microsoft.com/office/powerpoint/2010/main" val="1115762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98</a:t>
            </a:fld>
            <a:endParaRPr lang="en-US"/>
          </a:p>
        </p:txBody>
      </p:sp>
    </p:spTree>
    <p:extLst>
      <p:ext uri="{BB962C8B-B14F-4D97-AF65-F5344CB8AC3E}">
        <p14:creationId xmlns:p14="http://schemas.microsoft.com/office/powerpoint/2010/main" val="24557246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99</a:t>
            </a:fld>
            <a:endParaRPr lang="en-US"/>
          </a:p>
        </p:txBody>
      </p:sp>
    </p:spTree>
    <p:extLst>
      <p:ext uri="{BB962C8B-B14F-4D97-AF65-F5344CB8AC3E}">
        <p14:creationId xmlns:p14="http://schemas.microsoft.com/office/powerpoint/2010/main" val="31711332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103</a:t>
            </a:fld>
            <a:endParaRPr lang="en-US"/>
          </a:p>
        </p:txBody>
      </p:sp>
    </p:spTree>
    <p:extLst>
      <p:ext uri="{BB962C8B-B14F-4D97-AF65-F5344CB8AC3E}">
        <p14:creationId xmlns:p14="http://schemas.microsoft.com/office/powerpoint/2010/main" val="1382084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104</a:t>
            </a:fld>
            <a:endParaRPr lang="en-US"/>
          </a:p>
        </p:txBody>
      </p:sp>
    </p:spTree>
    <p:extLst>
      <p:ext uri="{BB962C8B-B14F-4D97-AF65-F5344CB8AC3E}">
        <p14:creationId xmlns:p14="http://schemas.microsoft.com/office/powerpoint/2010/main" val="4034125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6</a:t>
            </a:fld>
            <a:endParaRPr lang="en-US"/>
          </a:p>
        </p:txBody>
      </p:sp>
    </p:spTree>
    <p:extLst>
      <p:ext uri="{BB962C8B-B14F-4D97-AF65-F5344CB8AC3E}">
        <p14:creationId xmlns:p14="http://schemas.microsoft.com/office/powerpoint/2010/main" val="15767714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375CB4CB-A240-4CFC-832E-130406C749B8}" type="slidenum">
              <a:rPr lang="en-US" smtClean="0"/>
              <a:t>109</a:t>
            </a:fld>
            <a:endParaRPr lang="en-US"/>
          </a:p>
        </p:txBody>
      </p:sp>
    </p:spTree>
    <p:extLst>
      <p:ext uri="{BB962C8B-B14F-4D97-AF65-F5344CB8AC3E}">
        <p14:creationId xmlns:p14="http://schemas.microsoft.com/office/powerpoint/2010/main" val="33209993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110</a:t>
            </a:fld>
            <a:endParaRPr lang="en-US"/>
          </a:p>
        </p:txBody>
      </p:sp>
    </p:spTree>
    <p:extLst>
      <p:ext uri="{BB962C8B-B14F-4D97-AF65-F5344CB8AC3E}">
        <p14:creationId xmlns:p14="http://schemas.microsoft.com/office/powerpoint/2010/main" val="1347823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111</a:t>
            </a:fld>
            <a:endParaRPr lang="en-US"/>
          </a:p>
        </p:txBody>
      </p:sp>
    </p:spTree>
    <p:extLst>
      <p:ext uri="{BB962C8B-B14F-4D97-AF65-F5344CB8AC3E}">
        <p14:creationId xmlns:p14="http://schemas.microsoft.com/office/powerpoint/2010/main" val="1059389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7</a:t>
            </a:fld>
            <a:endParaRPr lang="en-US"/>
          </a:p>
        </p:txBody>
      </p:sp>
    </p:spTree>
    <p:extLst>
      <p:ext uri="{BB962C8B-B14F-4D97-AF65-F5344CB8AC3E}">
        <p14:creationId xmlns:p14="http://schemas.microsoft.com/office/powerpoint/2010/main" val="3146248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8</a:t>
            </a:fld>
            <a:endParaRPr lang="en-US"/>
          </a:p>
        </p:txBody>
      </p:sp>
    </p:spTree>
    <p:extLst>
      <p:ext uri="{BB962C8B-B14F-4D97-AF65-F5344CB8AC3E}">
        <p14:creationId xmlns:p14="http://schemas.microsoft.com/office/powerpoint/2010/main" val="3098407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13</a:t>
            </a:fld>
            <a:endParaRPr lang="en-US"/>
          </a:p>
        </p:txBody>
      </p:sp>
    </p:spTree>
    <p:extLst>
      <p:ext uri="{BB962C8B-B14F-4D97-AF65-F5344CB8AC3E}">
        <p14:creationId xmlns:p14="http://schemas.microsoft.com/office/powerpoint/2010/main" val="2468350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14</a:t>
            </a:fld>
            <a:endParaRPr lang="en-US"/>
          </a:p>
        </p:txBody>
      </p:sp>
    </p:spTree>
    <p:extLst>
      <p:ext uri="{BB962C8B-B14F-4D97-AF65-F5344CB8AC3E}">
        <p14:creationId xmlns:p14="http://schemas.microsoft.com/office/powerpoint/2010/main" val="4029772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CB4CB-A240-4CFC-832E-130406C749B8}" type="slidenum">
              <a:rPr lang="en-US" smtClean="0"/>
              <a:t>15</a:t>
            </a:fld>
            <a:endParaRPr lang="en-US"/>
          </a:p>
        </p:txBody>
      </p:sp>
    </p:spTree>
    <p:extLst>
      <p:ext uri="{BB962C8B-B14F-4D97-AF65-F5344CB8AC3E}">
        <p14:creationId xmlns:p14="http://schemas.microsoft.com/office/powerpoint/2010/main" val="952381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baseline="0" dirty="0"/>
          </a:p>
        </p:txBody>
      </p:sp>
      <p:sp>
        <p:nvSpPr>
          <p:cNvPr id="4" name="Slide Number Placeholder 3"/>
          <p:cNvSpPr>
            <a:spLocks noGrp="1"/>
          </p:cNvSpPr>
          <p:nvPr>
            <p:ph type="sldNum" sz="quarter" idx="10"/>
          </p:nvPr>
        </p:nvSpPr>
        <p:spPr/>
        <p:txBody>
          <a:bodyPr/>
          <a:lstStyle/>
          <a:p>
            <a:fld id="{375CB4CB-A240-4CFC-832E-130406C749B8}" type="slidenum">
              <a:rPr lang="en-US" smtClean="0"/>
              <a:t>16</a:t>
            </a:fld>
            <a:endParaRPr lang="en-US"/>
          </a:p>
        </p:txBody>
      </p:sp>
    </p:spTree>
    <p:extLst>
      <p:ext uri="{BB962C8B-B14F-4D97-AF65-F5344CB8AC3E}">
        <p14:creationId xmlns:p14="http://schemas.microsoft.com/office/powerpoint/2010/main" val="2058329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F377686-15D4-4BB8-96BD-AB754422444B}" type="datetime1">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1879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D3CD818-18C4-42AD-9E23-1A04FF4B7254}" type="datetime1">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3569981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EF0B29-9826-4962-8E42-5F4AA2714C2D}" type="datetime1">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136078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0D36EF-65AE-41D2-BAEC-AF6C7AC2BF1D}" type="datetime1">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30736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44755A-CCDB-402C-A3E0-761603A956CE}" type="datetime1">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991634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1FCA9A-797F-4D05-AC2E-0C1E87AD56A0}" type="datetime1">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224129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C5B4C5C-AC3D-4DAC-A760-79433B72EDF0}" type="datetime1">
              <a:rPr lang="en-US" smtClean="0"/>
              <a:t>8/29/2023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2522572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3579D2-45E0-429E-AFD0-617E3F6B0BC6}" type="datetime1">
              <a:rPr lang="en-US" smtClean="0"/>
              <a:t>8/29/2023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229829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04930D-9175-4B6D-B512-8CB253A0BDB2}" type="datetime1">
              <a:rPr lang="en-US" smtClean="0"/>
              <a:t>8/29/2023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193310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EEE350-A50E-489C-BE2A-2DB6EB79F2CD}" type="datetime1">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2346554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337324-C1D6-404C-95A0-1B612DA875EF}" type="datetime1">
              <a:rPr lang="en-US" smtClean="0"/>
              <a:t>8/29/2023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4EC62-E7B5-4728-A7FE-3758188B631D}" type="slidenum">
              <a:rPr lang="en-US" smtClean="0"/>
              <a:t>‹#›</a:t>
            </a:fld>
            <a:endParaRPr lang="en-US"/>
          </a:p>
        </p:txBody>
      </p:sp>
    </p:spTree>
    <p:extLst>
      <p:ext uri="{BB962C8B-B14F-4D97-AF65-F5344CB8AC3E}">
        <p14:creationId xmlns:p14="http://schemas.microsoft.com/office/powerpoint/2010/main" val="1274202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E86B5-B402-4593-B64E-F37E4191A8D5}" type="datetime1">
              <a:rPr lang="en-US" smtClean="0"/>
              <a:t>8/29/2023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4EC62-E7B5-4728-A7FE-3758188B631D}" type="slidenum">
              <a:rPr lang="en-US" smtClean="0"/>
              <a:t>‹#›</a:t>
            </a:fld>
            <a:endParaRPr lang="en-US"/>
          </a:p>
        </p:txBody>
      </p:sp>
    </p:spTree>
    <p:extLst>
      <p:ext uri="{BB962C8B-B14F-4D97-AF65-F5344CB8AC3E}">
        <p14:creationId xmlns:p14="http://schemas.microsoft.com/office/powerpoint/2010/main" val="4121619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id.wikipedia.org/wiki/Berkas:Renin-angiotensin-aldosterone_system.pn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dirty="0"/>
              <a:t>DISORDERS OF WATER AND ELECTROLYTE METABOLISM</a:t>
            </a:r>
            <a:endParaRPr lang="en-US" dirty="0"/>
          </a:p>
        </p:txBody>
      </p:sp>
      <p:sp>
        <p:nvSpPr>
          <p:cNvPr id="3" name="Subtitle 2"/>
          <p:cNvSpPr>
            <a:spLocks noGrp="1"/>
          </p:cNvSpPr>
          <p:nvPr>
            <p:ph type="subTitle" idx="1"/>
          </p:nvPr>
        </p:nvSpPr>
        <p:spPr/>
        <p:txBody>
          <a:bodyPr/>
          <a:lstStyle/>
          <a:p>
            <a:r>
              <a:rPr lang="en" dirty="0"/>
              <a:t>Asst. Dr Ilija Jeftić</a:t>
            </a:r>
            <a:endParaRPr lang="en-US" dirty="0"/>
          </a:p>
        </p:txBody>
      </p:sp>
      <p:pic>
        <p:nvPicPr>
          <p:cNvPr id="4" name="Picture 2" descr="H:\Grbovi fakulteta i univerziteta.png"/>
          <p:cNvPicPr>
            <a:picLocks noChangeAspect="1" noChangeArrowheads="1"/>
          </p:cNvPicPr>
          <p:nvPr/>
        </p:nvPicPr>
        <p:blipFill>
          <a:blip r:embed="rId3" cstate="print"/>
          <a:srcRect/>
          <a:stretch>
            <a:fillRect/>
          </a:stretch>
        </p:blipFill>
        <p:spPr bwMode="auto">
          <a:xfrm>
            <a:off x="5253583" y="5494527"/>
            <a:ext cx="1684833" cy="12241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A134EC62-E7B5-4728-A7FE-3758188B631D}" type="slidenum">
              <a:rPr lang="en-US" smtClean="0"/>
              <a:t>1</a:t>
            </a:fld>
            <a:endParaRPr lang="en-US"/>
          </a:p>
        </p:txBody>
      </p:sp>
    </p:spTree>
    <p:extLst>
      <p:ext uri="{BB962C8B-B14F-4D97-AF65-F5344CB8AC3E}">
        <p14:creationId xmlns:p14="http://schemas.microsoft.com/office/powerpoint/2010/main" val="4118977481"/>
      </p:ext>
    </p:extLst>
  </p:cSld>
  <p:clrMapOvr>
    <a:masterClrMapping/>
  </p:clrMapOvr>
  <mc:AlternateContent xmlns:mc="http://schemas.openxmlformats.org/markup-compatibility/2006" xmlns:p14="http://schemas.microsoft.com/office/powerpoint/2010/main">
    <mc:Choice Requires="p14">
      <p:transition spd="slow" p14:dur="2000" advTm="5374"/>
    </mc:Choice>
    <mc:Fallback xmlns="">
      <p:transition spd="slow" advTm="537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osmo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6174" y="863599"/>
            <a:ext cx="9542753" cy="55467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134EC62-E7B5-4728-A7FE-3758188B631D}" type="slidenum">
              <a:rPr lang="en-US" smtClean="0"/>
              <a:t>10</a:t>
            </a:fld>
            <a:endParaRPr lang="en-US"/>
          </a:p>
        </p:txBody>
      </p:sp>
      <p:sp>
        <p:nvSpPr>
          <p:cNvPr id="3" name="Rectangle 2">
            <a:extLst>
              <a:ext uri="{FF2B5EF4-FFF2-40B4-BE49-F238E27FC236}">
                <a16:creationId xmlns:a16="http://schemas.microsoft.com/office/drawing/2014/main" id="{8B1D1FD2-7CB5-5211-4E26-F512144ADB2A}"/>
              </a:ext>
            </a:extLst>
          </p:cNvPr>
          <p:cNvSpPr/>
          <p:nvPr/>
        </p:nvSpPr>
        <p:spPr>
          <a:xfrm>
            <a:off x="4581525" y="863599"/>
            <a:ext cx="2619375" cy="36512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OSMOTIC PRESSURE</a:t>
            </a:r>
            <a:endParaRPr lang="sr-Latn-RS" dirty="0"/>
          </a:p>
        </p:txBody>
      </p:sp>
      <p:sp>
        <p:nvSpPr>
          <p:cNvPr id="4" name="Rectangle 3">
            <a:extLst>
              <a:ext uri="{FF2B5EF4-FFF2-40B4-BE49-F238E27FC236}">
                <a16:creationId xmlns:a16="http://schemas.microsoft.com/office/drawing/2014/main" id="{D67B2A80-B197-5206-5726-CCEFE4655F21}"/>
              </a:ext>
            </a:extLst>
          </p:cNvPr>
          <p:cNvSpPr/>
          <p:nvPr/>
        </p:nvSpPr>
        <p:spPr>
          <a:xfrm>
            <a:off x="2743200" y="1409700"/>
            <a:ext cx="952500" cy="2000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BEGINNING</a:t>
            </a:r>
            <a:endParaRPr lang="sr-Latn-RS" sz="1200" dirty="0"/>
          </a:p>
        </p:txBody>
      </p:sp>
      <p:sp>
        <p:nvSpPr>
          <p:cNvPr id="5" name="Rectangle 4">
            <a:extLst>
              <a:ext uri="{FF2B5EF4-FFF2-40B4-BE49-F238E27FC236}">
                <a16:creationId xmlns:a16="http://schemas.microsoft.com/office/drawing/2014/main" id="{1463AED2-F920-7384-BF81-0F5D5E2AA2EE}"/>
              </a:ext>
            </a:extLst>
          </p:cNvPr>
          <p:cNvSpPr/>
          <p:nvPr/>
        </p:nvSpPr>
        <p:spPr>
          <a:xfrm>
            <a:off x="7867652" y="1409700"/>
            <a:ext cx="952500" cy="2000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BALANCE</a:t>
            </a:r>
            <a:endParaRPr lang="sr-Latn-RS" sz="1200" dirty="0"/>
          </a:p>
        </p:txBody>
      </p:sp>
      <p:sp>
        <p:nvSpPr>
          <p:cNvPr id="6" name="Rectangle 5">
            <a:extLst>
              <a:ext uri="{FF2B5EF4-FFF2-40B4-BE49-F238E27FC236}">
                <a16:creationId xmlns:a16="http://schemas.microsoft.com/office/drawing/2014/main" id="{357002C3-CD2C-762A-5C65-5A18B388CCAF}"/>
              </a:ext>
            </a:extLst>
          </p:cNvPr>
          <p:cNvSpPr/>
          <p:nvPr/>
        </p:nvSpPr>
        <p:spPr>
          <a:xfrm>
            <a:off x="5248275" y="2343149"/>
            <a:ext cx="923925" cy="63817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OSMOTIC PRESSURE</a:t>
            </a:r>
            <a:endParaRPr lang="sr-Latn-RS" sz="1200" dirty="0"/>
          </a:p>
        </p:txBody>
      </p:sp>
      <p:sp>
        <p:nvSpPr>
          <p:cNvPr id="7" name="Rectangle 6">
            <a:extLst>
              <a:ext uri="{FF2B5EF4-FFF2-40B4-BE49-F238E27FC236}">
                <a16:creationId xmlns:a16="http://schemas.microsoft.com/office/drawing/2014/main" id="{BE9152F8-B4C4-B608-D824-C2CAD3C16D75}"/>
              </a:ext>
            </a:extLst>
          </p:cNvPr>
          <p:cNvSpPr/>
          <p:nvPr/>
        </p:nvSpPr>
        <p:spPr>
          <a:xfrm>
            <a:off x="5181599" y="5124450"/>
            <a:ext cx="1285876" cy="5715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SEMIPERMEABLE MEMBRANE</a:t>
            </a:r>
            <a:endParaRPr lang="sr-Latn-RS" sz="1200" dirty="0"/>
          </a:p>
        </p:txBody>
      </p:sp>
      <p:sp>
        <p:nvSpPr>
          <p:cNvPr id="8" name="Rectangle 7">
            <a:extLst>
              <a:ext uri="{FF2B5EF4-FFF2-40B4-BE49-F238E27FC236}">
                <a16:creationId xmlns:a16="http://schemas.microsoft.com/office/drawing/2014/main" id="{26CF1D27-EC39-945E-6F1E-AC1853C2E1B9}"/>
              </a:ext>
            </a:extLst>
          </p:cNvPr>
          <p:cNvSpPr/>
          <p:nvPr/>
        </p:nvSpPr>
        <p:spPr>
          <a:xfrm>
            <a:off x="9448800" y="5045075"/>
            <a:ext cx="952500" cy="3651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WATER MOLECULES</a:t>
            </a:r>
            <a:endParaRPr lang="sr-Latn-RS" sz="1200" dirty="0"/>
          </a:p>
        </p:txBody>
      </p:sp>
      <p:sp>
        <p:nvSpPr>
          <p:cNvPr id="9" name="Rectangle 8">
            <a:extLst>
              <a:ext uri="{FF2B5EF4-FFF2-40B4-BE49-F238E27FC236}">
                <a16:creationId xmlns:a16="http://schemas.microsoft.com/office/drawing/2014/main" id="{ACACB968-F081-22C4-6B97-5AF62FCBC6A8}"/>
              </a:ext>
            </a:extLst>
          </p:cNvPr>
          <p:cNvSpPr/>
          <p:nvPr/>
        </p:nvSpPr>
        <p:spPr>
          <a:xfrm>
            <a:off x="9448800" y="5695950"/>
            <a:ext cx="1428750" cy="5048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MOLECULES OF DISSOLVED SUPSTANCE</a:t>
            </a:r>
            <a:endParaRPr lang="sr-Latn-RS" sz="1200" dirty="0"/>
          </a:p>
        </p:txBody>
      </p:sp>
    </p:spTree>
    <p:extLst>
      <p:ext uri="{BB962C8B-B14F-4D97-AF65-F5344CB8AC3E}">
        <p14:creationId xmlns:p14="http://schemas.microsoft.com/office/powerpoint/2010/main" val="2073523715"/>
      </p:ext>
    </p:extLst>
  </p:cSld>
  <p:clrMapOvr>
    <a:masterClrMapping/>
  </p:clrMapOvr>
  <mc:AlternateContent xmlns:mc="http://schemas.openxmlformats.org/markup-compatibility/2006" xmlns:p14="http://schemas.microsoft.com/office/powerpoint/2010/main">
    <mc:Choice Requires="p14">
      <p:transition spd="slow" p14:dur="2000" advTm="10807"/>
    </mc:Choice>
    <mc:Fallback xmlns="">
      <p:transition spd="slow" advTm="10807"/>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dirty="0"/>
              <a:t>With a reduced concentration of potassium in the serum and a normal amount of potassium in the body (due to the transfer of potassium from the extracellular space to the intracellular space):</a:t>
            </a:r>
          </a:p>
          <a:p>
            <a:r>
              <a:rPr lang="en" dirty="0"/>
              <a:t>in </a:t>
            </a:r>
            <a:r>
              <a:rPr lang="en" dirty="0">
                <a:solidFill>
                  <a:srgbClr val="0070C0"/>
                </a:solidFill>
              </a:rPr>
              <a:t>alkalosis</a:t>
            </a:r>
          </a:p>
          <a:p>
            <a:r>
              <a:rPr lang="en" dirty="0"/>
              <a:t>following </a:t>
            </a:r>
            <a:r>
              <a:rPr lang="en" dirty="0">
                <a:solidFill>
                  <a:srgbClr val="0070C0"/>
                </a:solidFill>
              </a:rPr>
              <a:t>insulin </a:t>
            </a:r>
            <a:r>
              <a:rPr lang="en" dirty="0"/>
              <a:t>administration</a:t>
            </a:r>
          </a:p>
          <a:p>
            <a:r>
              <a:rPr lang="en" dirty="0"/>
              <a:t>in the </a:t>
            </a:r>
            <a:r>
              <a:rPr lang="en" dirty="0">
                <a:solidFill>
                  <a:srgbClr val="0070C0"/>
                </a:solidFill>
              </a:rPr>
              <a:t>treatment of pernicious anemia</a:t>
            </a:r>
          </a:p>
          <a:p>
            <a:r>
              <a:rPr lang="en" dirty="0">
                <a:solidFill>
                  <a:srgbClr val="0070C0"/>
                </a:solidFill>
              </a:rPr>
              <a:t>hypercatecholaminemia </a:t>
            </a:r>
            <a:r>
              <a:rPr lang="en" dirty="0"/>
              <a:t>and administration </a:t>
            </a:r>
            <a:r>
              <a:rPr lang="en" dirty="0">
                <a:solidFill>
                  <a:srgbClr val="0070C0"/>
                </a:solidFill>
              </a:rPr>
              <a:t>of beta2-adrenergic receptor agonists</a:t>
            </a:r>
          </a:p>
          <a:p>
            <a:r>
              <a:rPr lang="en" dirty="0"/>
              <a:t>in </a:t>
            </a:r>
            <a:r>
              <a:rPr lang="en" dirty="0">
                <a:solidFill>
                  <a:srgbClr val="0070C0"/>
                </a:solidFill>
              </a:rPr>
              <a:t>familial periodic hypokalemic paralysis</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100</a:t>
            </a:fld>
            <a:endParaRPr lang="en-US"/>
          </a:p>
        </p:txBody>
      </p:sp>
    </p:spTree>
    <p:extLst>
      <p:ext uri="{BB962C8B-B14F-4D97-AF65-F5344CB8AC3E}">
        <p14:creationId xmlns:p14="http://schemas.microsoft.com/office/powerpoint/2010/main" val="323374488"/>
      </p:ext>
    </p:extLst>
  </p:cSld>
  <p:clrMapOvr>
    <a:masterClrMapping/>
  </p:clrMapOvr>
  <mc:AlternateContent xmlns:mc="http://schemas.openxmlformats.org/markup-compatibility/2006" xmlns:p14="http://schemas.microsoft.com/office/powerpoint/2010/main">
    <mc:Choice Requires="p14">
      <p:transition spd="slow" p14:dur="2000" advTm="55109"/>
    </mc:Choice>
    <mc:Fallback xmlns="">
      <p:transition spd="slow" advTm="55109"/>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i="1" dirty="0">
                <a:solidFill>
                  <a:srgbClr val="0070C0"/>
                </a:solidFill>
              </a:rPr>
              <a:t>Alkalosis </a:t>
            </a:r>
            <a:r>
              <a:rPr lang="en" i="1" dirty="0"/>
              <a:t>generates </a:t>
            </a:r>
            <a:r>
              <a:rPr lang="en" i="1" dirty="0">
                <a:solidFill>
                  <a:srgbClr val="C00000"/>
                </a:solidFill>
              </a:rPr>
              <a:t>hypokalemia </a:t>
            </a:r>
            <a:r>
              <a:rPr lang="en" i="1" dirty="0"/>
              <a:t>, and </a:t>
            </a:r>
            <a:r>
              <a:rPr lang="en" i="1" dirty="0">
                <a:solidFill>
                  <a:srgbClr val="C00000"/>
                </a:solidFill>
              </a:rPr>
              <a:t>hypokalemia </a:t>
            </a:r>
            <a:r>
              <a:rPr lang="en" i="1" dirty="0"/>
              <a:t>induces </a:t>
            </a:r>
            <a:r>
              <a:rPr lang="en" i="1" dirty="0">
                <a:solidFill>
                  <a:srgbClr val="0070C0"/>
                </a:solidFill>
              </a:rPr>
              <a:t>alkalosis</a:t>
            </a:r>
          </a:p>
          <a:p>
            <a:r>
              <a:rPr lang="en" dirty="0"/>
              <a:t>lack of hydrogen ions in alkalosis is compensated by the transfer of potassium cations into the cell space</a:t>
            </a:r>
          </a:p>
          <a:p>
            <a:r>
              <a:rPr lang="en" dirty="0"/>
              <a:t>At the level of the kidneys, hydrogen ions are stored, and sodium ions are exclusively exchanged with potassium ions in the distal tubules, which further reduces the potassium values in the plasma.</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101</a:t>
            </a:fld>
            <a:endParaRPr lang="en-US"/>
          </a:p>
        </p:txBody>
      </p:sp>
    </p:spTree>
    <p:extLst>
      <p:ext uri="{BB962C8B-B14F-4D97-AF65-F5344CB8AC3E}">
        <p14:creationId xmlns:p14="http://schemas.microsoft.com/office/powerpoint/2010/main" val="2187585009"/>
      </p:ext>
    </p:extLst>
  </p:cSld>
  <p:clrMapOvr>
    <a:masterClrMapping/>
  </p:clrMapOvr>
  <mc:AlternateContent xmlns:mc="http://schemas.openxmlformats.org/markup-compatibility/2006" xmlns:p14="http://schemas.microsoft.com/office/powerpoint/2010/main">
    <mc:Choice Requires="p14">
      <p:transition spd="slow" p14:dur="2000" advTm="23721"/>
    </mc:Choice>
    <mc:Fallback xmlns="">
      <p:transition spd="slow" advTm="23721"/>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dirty="0"/>
              <a:t>Normal or increased concentration of potassium in the serum, reduced amount of potassium in the body</a:t>
            </a:r>
          </a:p>
          <a:p>
            <a:r>
              <a:rPr lang="en" dirty="0">
                <a:solidFill>
                  <a:srgbClr val="0070C0"/>
                </a:solidFill>
              </a:rPr>
              <a:t>the transfer of potassium </a:t>
            </a:r>
            <a:r>
              <a:rPr lang="en" dirty="0"/>
              <a:t>from </a:t>
            </a:r>
            <a:r>
              <a:rPr lang="en" dirty="0">
                <a:solidFill>
                  <a:srgbClr val="C00000"/>
                </a:solidFill>
              </a:rPr>
              <a:t>the intracellular </a:t>
            </a:r>
            <a:r>
              <a:rPr lang="en" dirty="0"/>
              <a:t>to </a:t>
            </a:r>
            <a:r>
              <a:rPr lang="en" dirty="0">
                <a:solidFill>
                  <a:srgbClr val="C00000"/>
                </a:solidFill>
              </a:rPr>
              <a:t>the extracellular </a:t>
            </a:r>
            <a:r>
              <a:rPr lang="en" dirty="0"/>
              <a:t>space</a:t>
            </a:r>
          </a:p>
          <a:p>
            <a:r>
              <a:rPr lang="en" dirty="0"/>
              <a:t>seen in </a:t>
            </a:r>
            <a:r>
              <a:rPr lang="en" dirty="0">
                <a:solidFill>
                  <a:srgbClr val="0070C0"/>
                </a:solidFill>
              </a:rPr>
              <a:t>acidosis </a:t>
            </a:r>
            <a:r>
              <a:rPr lang="en" dirty="0"/>
              <a:t>(diabetic ketoacidosis)</a:t>
            </a:r>
          </a:p>
          <a:p>
            <a:r>
              <a:rPr lang="en" dirty="0"/>
              <a:t>The concentration of potassium in the plasma is normal or even increased, but due to the excretion of potassium in the urine, the total amount of potassium in the body is </a:t>
            </a:r>
            <a:r>
              <a:rPr lang="en" dirty="0">
                <a:solidFill>
                  <a:srgbClr val="0070C0"/>
                </a:solidFill>
              </a:rPr>
              <a:t>reduced .</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102</a:t>
            </a:fld>
            <a:endParaRPr lang="en-US"/>
          </a:p>
        </p:txBody>
      </p:sp>
    </p:spTree>
    <p:extLst>
      <p:ext uri="{BB962C8B-B14F-4D97-AF65-F5344CB8AC3E}">
        <p14:creationId xmlns:p14="http://schemas.microsoft.com/office/powerpoint/2010/main" val="1834736102"/>
      </p:ext>
    </p:extLst>
  </p:cSld>
  <p:clrMapOvr>
    <a:masterClrMapping/>
  </p:clrMapOvr>
  <mc:AlternateContent xmlns:mc="http://schemas.openxmlformats.org/markup-compatibility/2006" xmlns:p14="http://schemas.microsoft.com/office/powerpoint/2010/main">
    <mc:Choice Requires="p14">
      <p:transition spd="slow" p14:dur="2000" advTm="48583"/>
    </mc:Choice>
    <mc:Fallback xmlns="">
      <p:transition spd="slow" advTm="48583"/>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hypokalemia</a:t>
            </a:r>
            <a:endParaRPr lang="en-US" dirty="0"/>
          </a:p>
        </p:txBody>
      </p:sp>
      <p:sp>
        <p:nvSpPr>
          <p:cNvPr id="3" name="Content Placeholder 2"/>
          <p:cNvSpPr>
            <a:spLocks noGrp="1"/>
          </p:cNvSpPr>
          <p:nvPr>
            <p:ph idx="1"/>
          </p:nvPr>
        </p:nvSpPr>
        <p:spPr/>
        <p:txBody>
          <a:bodyPr/>
          <a:lstStyle/>
          <a:p>
            <a:r>
              <a:rPr lang="en" dirty="0">
                <a:solidFill>
                  <a:srgbClr val="C00000"/>
                </a:solidFill>
              </a:rPr>
              <a:t>with reduced neuromuscular excitability </a:t>
            </a:r>
            <a:r>
              <a:rPr lang="en" dirty="0"/>
              <a:t>due to hyperpolarization, which depends on:</a:t>
            </a:r>
          </a:p>
          <a:p>
            <a:pPr marL="0" indent="0">
              <a:buNone/>
            </a:pPr>
            <a:r>
              <a:rPr lang="en" dirty="0"/>
              <a:t> - </a:t>
            </a:r>
            <a:r>
              <a:rPr lang="en" dirty="0">
                <a:solidFill>
                  <a:srgbClr val="0070C0"/>
                </a:solidFill>
              </a:rPr>
              <a:t>speed of occurrence </a:t>
            </a:r>
            <a:r>
              <a:rPr lang="en" dirty="0"/>
              <a:t>of hypokalemia</a:t>
            </a:r>
          </a:p>
          <a:p>
            <a:pPr marL="0" indent="0">
              <a:buNone/>
            </a:pPr>
            <a:r>
              <a:rPr lang="en" dirty="0"/>
              <a:t> - </a:t>
            </a:r>
            <a:r>
              <a:rPr lang="en" dirty="0">
                <a:solidFill>
                  <a:srgbClr val="0070C0"/>
                </a:solidFill>
              </a:rPr>
              <a:t>degree of </a:t>
            </a:r>
            <a:r>
              <a:rPr lang="en" dirty="0"/>
              <a:t>hypokalemia i</a:t>
            </a:r>
          </a:p>
          <a:p>
            <a:pPr marL="0" indent="0">
              <a:buNone/>
            </a:pPr>
            <a:r>
              <a:rPr lang="en" dirty="0"/>
              <a:t> - </a:t>
            </a:r>
            <a:r>
              <a:rPr lang="en" dirty="0">
                <a:solidFill>
                  <a:srgbClr val="0070C0"/>
                </a:solidFill>
              </a:rPr>
              <a:t>duration of </a:t>
            </a:r>
            <a:r>
              <a:rPr lang="en" dirty="0"/>
              <a:t>hypokalemia</a:t>
            </a:r>
          </a:p>
          <a:p>
            <a:r>
              <a:rPr lang="en" dirty="0">
                <a:solidFill>
                  <a:srgbClr val="C00000"/>
                </a:solidFill>
              </a:rPr>
              <a:t>carbohydrate metabolism disorder</a:t>
            </a:r>
          </a:p>
          <a:p>
            <a:r>
              <a:rPr lang="en" dirty="0">
                <a:solidFill>
                  <a:srgbClr val="C00000"/>
                </a:solidFill>
              </a:rPr>
              <a:t>disorder of renal function</a:t>
            </a:r>
          </a:p>
          <a:p>
            <a:r>
              <a:rPr lang="en" dirty="0">
                <a:solidFill>
                  <a:srgbClr val="C00000"/>
                </a:solidFill>
              </a:rPr>
              <a:t>acid-base balance disorder</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103</a:t>
            </a:fld>
            <a:endParaRPr lang="en-US"/>
          </a:p>
        </p:txBody>
      </p:sp>
    </p:spTree>
    <p:extLst>
      <p:ext uri="{BB962C8B-B14F-4D97-AF65-F5344CB8AC3E}">
        <p14:creationId xmlns:p14="http://schemas.microsoft.com/office/powerpoint/2010/main" val="2174802076"/>
      </p:ext>
    </p:extLst>
  </p:cSld>
  <p:clrMapOvr>
    <a:masterClrMapping/>
  </p:clrMapOvr>
  <mc:AlternateContent xmlns:mc="http://schemas.openxmlformats.org/markup-compatibility/2006" xmlns:p14="http://schemas.microsoft.com/office/powerpoint/2010/main">
    <mc:Choice Requires="p14">
      <p:transition spd="slow" p14:dur="2000" advTm="91060"/>
    </mc:Choice>
    <mc:Fallback xmlns="">
      <p:transition spd="slow" advTm="91060"/>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hypokalemia</a:t>
            </a:r>
            <a:endParaRPr lang="en-US" dirty="0"/>
          </a:p>
        </p:txBody>
      </p:sp>
      <p:sp>
        <p:nvSpPr>
          <p:cNvPr id="3" name="Content Placeholder 2"/>
          <p:cNvSpPr>
            <a:spLocks noGrp="1"/>
          </p:cNvSpPr>
          <p:nvPr>
            <p:ph idx="1"/>
          </p:nvPr>
        </p:nvSpPr>
        <p:spPr/>
        <p:txBody>
          <a:bodyPr>
            <a:normAutofit fontScale="92500" lnSpcReduction="20000"/>
          </a:bodyPr>
          <a:lstStyle/>
          <a:p>
            <a:r>
              <a:rPr lang="en" dirty="0">
                <a:solidFill>
                  <a:srgbClr val="0070C0"/>
                </a:solidFill>
              </a:rPr>
              <a:t>with skeletal muscles </a:t>
            </a:r>
            <a:r>
              <a:rPr lang="en" dirty="0"/>
              <a:t>(weakness)</a:t>
            </a:r>
          </a:p>
          <a:p>
            <a:r>
              <a:rPr lang="en" dirty="0">
                <a:solidFill>
                  <a:srgbClr val="0070C0"/>
                </a:solidFill>
              </a:rPr>
              <a:t>smooth muscles </a:t>
            </a:r>
            <a:r>
              <a:rPr lang="en" dirty="0"/>
              <a:t>(constipation, intestinal distention, anorexia, nausea, vomiting and paralytic ileus)</a:t>
            </a:r>
          </a:p>
          <a:p>
            <a:r>
              <a:rPr lang="en" dirty="0">
                <a:solidFill>
                  <a:srgbClr val="0070C0"/>
                </a:solidFill>
              </a:rPr>
              <a:t>with the heart </a:t>
            </a:r>
            <a:r>
              <a:rPr lang="en" dirty="0"/>
              <a:t>:</a:t>
            </a:r>
          </a:p>
          <a:p>
            <a:pPr marL="0" indent="0">
              <a:buNone/>
            </a:pPr>
            <a:r>
              <a:rPr lang="en" dirty="0"/>
              <a:t>- changes in the action potential</a:t>
            </a:r>
          </a:p>
          <a:p>
            <a:pPr marL="0" indent="0">
              <a:buNone/>
            </a:pPr>
            <a:r>
              <a:rPr lang="en" dirty="0"/>
              <a:t> - ECG changes (T wave of reduced amplitude)</a:t>
            </a:r>
          </a:p>
          <a:p>
            <a:pPr marL="0" indent="0">
              <a:buNone/>
            </a:pPr>
            <a:r>
              <a:rPr lang="en" dirty="0"/>
              <a:t> - heart rhythm disorders</a:t>
            </a:r>
          </a:p>
          <a:p>
            <a:pPr marL="0" indent="0">
              <a:buNone/>
            </a:pPr>
            <a:r>
              <a:rPr lang="en" dirty="0"/>
              <a:t> - morphological changes (in case of chronic hypokalemia)</a:t>
            </a:r>
          </a:p>
          <a:p>
            <a:r>
              <a:rPr lang="en" dirty="0">
                <a:solidFill>
                  <a:srgbClr val="0070C0"/>
                </a:solidFill>
              </a:rPr>
              <a:t>kidney </a:t>
            </a:r>
            <a:r>
              <a:rPr lang="en" dirty="0"/>
              <a:t>(polyuria, polydipsia and reduced sensitivity to ADH):</a:t>
            </a:r>
          </a:p>
          <a:p>
            <a:pPr marL="0" indent="0">
              <a:buNone/>
            </a:pPr>
            <a:r>
              <a:rPr lang="en" dirty="0"/>
              <a:t> - activation of the RAA system</a:t>
            </a:r>
          </a:p>
          <a:p>
            <a:pPr marL="0" indent="0">
              <a:buNone/>
            </a:pPr>
            <a:r>
              <a:rPr lang="en" dirty="0"/>
              <a:t> - morphological changes - fibrosis (in case of chronic hypokalemia)</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104</a:t>
            </a:fld>
            <a:endParaRPr lang="en-US"/>
          </a:p>
        </p:txBody>
      </p:sp>
    </p:spTree>
    <p:extLst>
      <p:ext uri="{BB962C8B-B14F-4D97-AF65-F5344CB8AC3E}">
        <p14:creationId xmlns:p14="http://schemas.microsoft.com/office/powerpoint/2010/main" val="2775631269"/>
      </p:ext>
    </p:extLst>
  </p:cSld>
  <p:clrMapOvr>
    <a:masterClrMapping/>
  </p:clrMapOvr>
  <mc:AlternateContent xmlns:mc="http://schemas.openxmlformats.org/markup-compatibility/2006" xmlns:p14="http://schemas.microsoft.com/office/powerpoint/2010/main">
    <mc:Choice Requires="p14">
      <p:transition spd="slow" p14:dur="2000" advTm="71498"/>
    </mc:Choice>
    <mc:Fallback xmlns="">
      <p:transition spd="slow" advTm="71498"/>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dijaliza.files.wordpress.com/2014/05/kalijum-po-ekgu.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2553" y="249521"/>
            <a:ext cx="4993447" cy="647195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134EC62-E7B5-4728-A7FE-3758188B631D}" type="slidenum">
              <a:rPr lang="en-US" smtClean="0"/>
              <a:t>105</a:t>
            </a:fld>
            <a:endParaRPr lang="en-US"/>
          </a:p>
        </p:txBody>
      </p:sp>
      <p:sp>
        <p:nvSpPr>
          <p:cNvPr id="3" name="Rectangle 2">
            <a:extLst>
              <a:ext uri="{FF2B5EF4-FFF2-40B4-BE49-F238E27FC236}">
                <a16:creationId xmlns:a16="http://schemas.microsoft.com/office/drawing/2014/main" id="{CF01D76D-6297-B4A2-DE14-E72552DF648D}"/>
              </a:ext>
            </a:extLst>
          </p:cNvPr>
          <p:cNvSpPr/>
          <p:nvPr/>
        </p:nvSpPr>
        <p:spPr>
          <a:xfrm>
            <a:off x="3860799" y="344771"/>
            <a:ext cx="1495425" cy="4286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K+ blood level</a:t>
            </a:r>
            <a:endParaRPr lang="sr-Latn-RS" dirty="0"/>
          </a:p>
        </p:txBody>
      </p:sp>
      <p:sp>
        <p:nvSpPr>
          <p:cNvPr id="4" name="Rectangle 3">
            <a:extLst>
              <a:ext uri="{FF2B5EF4-FFF2-40B4-BE49-F238E27FC236}">
                <a16:creationId xmlns:a16="http://schemas.microsoft.com/office/drawing/2014/main" id="{B65C71B2-71D3-3639-603C-2FB0158C545F}"/>
              </a:ext>
            </a:extLst>
          </p:cNvPr>
          <p:cNvSpPr/>
          <p:nvPr/>
        </p:nvSpPr>
        <p:spPr>
          <a:xfrm>
            <a:off x="5543550" y="341596"/>
            <a:ext cx="1104900" cy="4286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ECG</a:t>
            </a:r>
            <a:endParaRPr lang="sr-Latn-RS" dirty="0"/>
          </a:p>
        </p:txBody>
      </p:sp>
      <p:sp>
        <p:nvSpPr>
          <p:cNvPr id="5" name="Rectangle 4">
            <a:extLst>
              <a:ext uri="{FF2B5EF4-FFF2-40B4-BE49-F238E27FC236}">
                <a16:creationId xmlns:a16="http://schemas.microsoft.com/office/drawing/2014/main" id="{EDC76891-CD29-6485-0133-9B5A1F600BD5}"/>
              </a:ext>
            </a:extLst>
          </p:cNvPr>
          <p:cNvSpPr/>
          <p:nvPr/>
        </p:nvSpPr>
        <p:spPr>
          <a:xfrm>
            <a:off x="6962775" y="344771"/>
            <a:ext cx="1495424" cy="58867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ECG changes:</a:t>
            </a:r>
            <a:endParaRPr lang="sr-Latn-RS" dirty="0"/>
          </a:p>
        </p:txBody>
      </p:sp>
      <p:sp>
        <p:nvSpPr>
          <p:cNvPr id="6" name="Rectangle 5">
            <a:extLst>
              <a:ext uri="{FF2B5EF4-FFF2-40B4-BE49-F238E27FC236}">
                <a16:creationId xmlns:a16="http://schemas.microsoft.com/office/drawing/2014/main" id="{F4048FBF-6461-701E-009A-A28AB15D68F7}"/>
              </a:ext>
            </a:extLst>
          </p:cNvPr>
          <p:cNvSpPr/>
          <p:nvPr/>
        </p:nvSpPr>
        <p:spPr>
          <a:xfrm>
            <a:off x="6753224" y="1247775"/>
            <a:ext cx="1495423" cy="42862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VF</a:t>
            </a:r>
            <a:endParaRPr lang="sr-Latn-RS" dirty="0"/>
          </a:p>
        </p:txBody>
      </p:sp>
      <p:sp>
        <p:nvSpPr>
          <p:cNvPr id="7" name="Rectangle 6">
            <a:extLst>
              <a:ext uri="{FF2B5EF4-FFF2-40B4-BE49-F238E27FC236}">
                <a16:creationId xmlns:a16="http://schemas.microsoft.com/office/drawing/2014/main" id="{A2152362-5BA7-FC3B-2A8F-244D7859E338}"/>
              </a:ext>
            </a:extLst>
          </p:cNvPr>
          <p:cNvSpPr/>
          <p:nvPr/>
        </p:nvSpPr>
        <p:spPr>
          <a:xfrm>
            <a:off x="6419846" y="1931704"/>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Atrial arrest, intraventricular block</a:t>
            </a:r>
            <a:endParaRPr lang="sr-Latn-RS" sz="1200" dirty="0"/>
          </a:p>
        </p:txBody>
      </p:sp>
      <p:sp>
        <p:nvSpPr>
          <p:cNvPr id="8" name="Rectangle 7">
            <a:extLst>
              <a:ext uri="{FF2B5EF4-FFF2-40B4-BE49-F238E27FC236}">
                <a16:creationId xmlns:a16="http://schemas.microsoft.com/office/drawing/2014/main" id="{BC825F7E-EB7B-06B7-5E8B-E76D897929C6}"/>
              </a:ext>
            </a:extLst>
          </p:cNvPr>
          <p:cNvSpPr/>
          <p:nvPr/>
        </p:nvSpPr>
        <p:spPr>
          <a:xfrm>
            <a:off x="6419846" y="2615633"/>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Prolonged PR, lower ST, high T</a:t>
            </a:r>
            <a:endParaRPr lang="sr-Latn-RS" sz="1200" dirty="0"/>
          </a:p>
        </p:txBody>
      </p:sp>
      <p:sp>
        <p:nvSpPr>
          <p:cNvPr id="9" name="Rectangle 8">
            <a:extLst>
              <a:ext uri="{FF2B5EF4-FFF2-40B4-BE49-F238E27FC236}">
                <a16:creationId xmlns:a16="http://schemas.microsoft.com/office/drawing/2014/main" id="{D8773E31-E372-48FD-411B-4358CC61F356}"/>
              </a:ext>
            </a:extLst>
          </p:cNvPr>
          <p:cNvSpPr/>
          <p:nvPr/>
        </p:nvSpPr>
        <p:spPr>
          <a:xfrm>
            <a:off x="6419845" y="3220017"/>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High T wave</a:t>
            </a:r>
            <a:endParaRPr lang="sr-Latn-RS" sz="1200" dirty="0"/>
          </a:p>
        </p:txBody>
      </p:sp>
      <p:sp>
        <p:nvSpPr>
          <p:cNvPr id="10" name="Rectangle 9">
            <a:extLst>
              <a:ext uri="{FF2B5EF4-FFF2-40B4-BE49-F238E27FC236}">
                <a16:creationId xmlns:a16="http://schemas.microsoft.com/office/drawing/2014/main" id="{D1C63F36-F6DB-860F-2178-AEF762EB6B5A}"/>
              </a:ext>
            </a:extLst>
          </p:cNvPr>
          <p:cNvSpPr/>
          <p:nvPr/>
        </p:nvSpPr>
        <p:spPr>
          <a:xfrm>
            <a:off x="6400793" y="3859497"/>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Normal ECG</a:t>
            </a:r>
            <a:endParaRPr lang="sr-Latn-RS" sz="1200" dirty="0"/>
          </a:p>
        </p:txBody>
      </p:sp>
      <p:sp>
        <p:nvSpPr>
          <p:cNvPr id="11" name="Rectangle 10">
            <a:extLst>
              <a:ext uri="{FF2B5EF4-FFF2-40B4-BE49-F238E27FC236}">
                <a16:creationId xmlns:a16="http://schemas.microsoft.com/office/drawing/2014/main" id="{FBE84447-0700-CDD6-D08B-0F2AA9DE88D4}"/>
              </a:ext>
            </a:extLst>
          </p:cNvPr>
          <p:cNvSpPr/>
          <p:nvPr/>
        </p:nvSpPr>
        <p:spPr>
          <a:xfrm>
            <a:off x="6400793" y="4614410"/>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Low T wave</a:t>
            </a:r>
            <a:endParaRPr lang="sr-Latn-RS" sz="1200" dirty="0"/>
          </a:p>
        </p:txBody>
      </p:sp>
      <p:sp>
        <p:nvSpPr>
          <p:cNvPr id="12" name="Rectangle 11">
            <a:extLst>
              <a:ext uri="{FF2B5EF4-FFF2-40B4-BE49-F238E27FC236}">
                <a16:creationId xmlns:a16="http://schemas.microsoft.com/office/drawing/2014/main" id="{B2064FA6-8AF7-501D-732E-01467E04D056}"/>
              </a:ext>
            </a:extLst>
          </p:cNvPr>
          <p:cNvSpPr/>
          <p:nvPr/>
        </p:nvSpPr>
        <p:spPr>
          <a:xfrm>
            <a:off x="6419844" y="5923048"/>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Low T wave, high U wave, low ST</a:t>
            </a:r>
            <a:endParaRPr lang="sr-Latn-RS" sz="1200" dirty="0"/>
          </a:p>
        </p:txBody>
      </p:sp>
      <p:sp>
        <p:nvSpPr>
          <p:cNvPr id="13" name="Rectangle 12">
            <a:extLst>
              <a:ext uri="{FF2B5EF4-FFF2-40B4-BE49-F238E27FC236}">
                <a16:creationId xmlns:a16="http://schemas.microsoft.com/office/drawing/2014/main" id="{038C1100-B721-3716-A39A-FE0E1BB8581F}"/>
              </a:ext>
            </a:extLst>
          </p:cNvPr>
          <p:cNvSpPr/>
          <p:nvPr/>
        </p:nvSpPr>
        <p:spPr>
          <a:xfrm>
            <a:off x="6400792" y="5343525"/>
            <a:ext cx="1914529" cy="533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Low T wave, high U wave</a:t>
            </a:r>
            <a:endParaRPr lang="sr-Latn-RS" sz="1200" dirty="0"/>
          </a:p>
        </p:txBody>
      </p:sp>
    </p:spTree>
    <p:extLst>
      <p:ext uri="{BB962C8B-B14F-4D97-AF65-F5344CB8AC3E}">
        <p14:creationId xmlns:p14="http://schemas.microsoft.com/office/powerpoint/2010/main" val="2278782090"/>
      </p:ext>
    </p:extLst>
  </p:cSld>
  <p:clrMapOvr>
    <a:masterClrMapping/>
  </p:clrMapOvr>
  <mc:AlternateContent xmlns:mc="http://schemas.openxmlformats.org/markup-compatibility/2006" xmlns:p14="http://schemas.microsoft.com/office/powerpoint/2010/main">
    <mc:Choice Requires="p14">
      <p:transition spd="slow" p14:dur="2000" advTm="21119"/>
    </mc:Choice>
    <mc:Fallback xmlns="">
      <p:transition spd="slow" advTm="21119"/>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Hyperkalemia</a:t>
            </a:r>
            <a:endParaRPr lang="en-US" dirty="0"/>
          </a:p>
        </p:txBody>
      </p:sp>
      <p:sp>
        <p:nvSpPr>
          <p:cNvPr id="3" name="Content Placeholder 2"/>
          <p:cNvSpPr>
            <a:spLocks noGrp="1"/>
          </p:cNvSpPr>
          <p:nvPr>
            <p:ph idx="1"/>
          </p:nvPr>
        </p:nvSpPr>
        <p:spPr/>
        <p:txBody>
          <a:bodyPr/>
          <a:lstStyle/>
          <a:p>
            <a:r>
              <a:rPr lang="en" dirty="0"/>
              <a:t>conditions in which the concentration of potassium in the serum is </a:t>
            </a:r>
            <a:r>
              <a:rPr lang="en" dirty="0">
                <a:solidFill>
                  <a:srgbClr val="C00000"/>
                </a:solidFill>
              </a:rPr>
              <a:t>higher than 5.5 </a:t>
            </a:r>
            <a:r>
              <a:rPr lang="en" dirty="0" err="1">
                <a:solidFill>
                  <a:srgbClr val="C00000"/>
                </a:solidFill>
              </a:rPr>
              <a:t>mmol </a:t>
            </a:r>
            <a:r>
              <a:rPr lang="en" dirty="0">
                <a:solidFill>
                  <a:srgbClr val="C00000"/>
                </a:solidFill>
              </a:rPr>
              <a:t>/l are called </a:t>
            </a:r>
            <a:r>
              <a:rPr lang="en" dirty="0">
                <a:solidFill>
                  <a:srgbClr val="0070C0"/>
                </a:solidFill>
              </a:rPr>
              <a:t>hyperkalemia</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106</a:t>
            </a:fld>
            <a:endParaRPr lang="en-US"/>
          </a:p>
        </p:txBody>
      </p:sp>
    </p:spTree>
    <p:extLst>
      <p:ext uri="{BB962C8B-B14F-4D97-AF65-F5344CB8AC3E}">
        <p14:creationId xmlns:p14="http://schemas.microsoft.com/office/powerpoint/2010/main" val="136689811"/>
      </p:ext>
    </p:extLst>
  </p:cSld>
  <p:clrMapOvr>
    <a:masterClrMapping/>
  </p:clrMapOvr>
  <mc:AlternateContent xmlns:mc="http://schemas.openxmlformats.org/markup-compatibility/2006" xmlns:p14="http://schemas.microsoft.com/office/powerpoint/2010/main">
    <mc:Choice Requires="p14">
      <p:transition spd="slow" p14:dur="2000" advTm="10274"/>
    </mc:Choice>
    <mc:Fallback xmlns="">
      <p:transition spd="slow" advTm="10274"/>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Hyperkalemia</a:t>
            </a:r>
            <a:endParaRPr lang="en-US" dirty="0"/>
          </a:p>
        </p:txBody>
      </p:sp>
      <p:sp>
        <p:nvSpPr>
          <p:cNvPr id="3" name="Content Placeholder 2"/>
          <p:cNvSpPr>
            <a:spLocks noGrp="1"/>
          </p:cNvSpPr>
          <p:nvPr>
            <p:ph idx="1"/>
          </p:nvPr>
        </p:nvSpPr>
        <p:spPr/>
        <p:txBody>
          <a:bodyPr/>
          <a:lstStyle/>
          <a:p>
            <a:pPr marL="0" indent="0">
              <a:buNone/>
            </a:pPr>
            <a:r>
              <a:rPr lang="en" dirty="0"/>
              <a:t>Hyperkalemia can occur due to:</a:t>
            </a:r>
          </a:p>
          <a:p>
            <a:r>
              <a:rPr lang="en" dirty="0">
                <a:solidFill>
                  <a:srgbClr val="0070C0"/>
                </a:solidFill>
              </a:rPr>
              <a:t>increased intake </a:t>
            </a:r>
            <a:r>
              <a:rPr lang="en" dirty="0"/>
              <a:t>of potassium</a:t>
            </a:r>
          </a:p>
          <a:p>
            <a:r>
              <a:rPr lang="en" dirty="0">
                <a:solidFill>
                  <a:srgbClr val="0070C0"/>
                </a:solidFill>
              </a:rPr>
              <a:t>decreased renal excretion </a:t>
            </a:r>
            <a:r>
              <a:rPr lang="en" dirty="0"/>
              <a:t>of potassium</a:t>
            </a:r>
          </a:p>
          <a:p>
            <a:r>
              <a:rPr lang="en" dirty="0">
                <a:solidFill>
                  <a:srgbClr val="0070C0"/>
                </a:solidFill>
              </a:rPr>
              <a:t>the transfer of potassium </a:t>
            </a:r>
            <a:r>
              <a:rPr lang="en" dirty="0"/>
              <a:t>from </a:t>
            </a:r>
            <a:r>
              <a:rPr lang="en" dirty="0">
                <a:solidFill>
                  <a:srgbClr val="C00000"/>
                </a:solidFill>
              </a:rPr>
              <a:t>the intracellular </a:t>
            </a:r>
            <a:r>
              <a:rPr lang="en" dirty="0"/>
              <a:t>to </a:t>
            </a:r>
            <a:r>
              <a:rPr lang="en" dirty="0">
                <a:solidFill>
                  <a:srgbClr val="C00000"/>
                </a:solidFill>
              </a:rPr>
              <a:t>the extracellular </a:t>
            </a:r>
            <a:r>
              <a:rPr lang="en" dirty="0"/>
              <a:t>space</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107</a:t>
            </a:fld>
            <a:endParaRPr lang="en-US"/>
          </a:p>
        </p:txBody>
      </p:sp>
    </p:spTree>
    <p:extLst>
      <p:ext uri="{BB962C8B-B14F-4D97-AF65-F5344CB8AC3E}">
        <p14:creationId xmlns:p14="http://schemas.microsoft.com/office/powerpoint/2010/main" val="3983805883"/>
      </p:ext>
    </p:extLst>
  </p:cSld>
  <p:clrMapOvr>
    <a:masterClrMapping/>
  </p:clrMapOvr>
  <mc:AlternateContent xmlns:mc="http://schemas.openxmlformats.org/markup-compatibility/2006" xmlns:p14="http://schemas.microsoft.com/office/powerpoint/2010/main">
    <mc:Choice Requires="p14">
      <p:transition spd="slow" p14:dur="2000" advTm="12180"/>
    </mc:Choice>
    <mc:Fallback xmlns="">
      <p:transition spd="slow" advTm="12180"/>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Hyperkalemia</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Increased intake of potassium </a:t>
            </a:r>
            <a:r>
              <a:rPr lang="en" dirty="0"/>
              <a:t>:</a:t>
            </a:r>
          </a:p>
          <a:p>
            <a:r>
              <a:rPr lang="en" dirty="0">
                <a:solidFill>
                  <a:srgbClr val="C00000"/>
                </a:solidFill>
              </a:rPr>
              <a:t>rarely </a:t>
            </a:r>
            <a:r>
              <a:rPr lang="en" dirty="0"/>
              <a:t>leads to hyperkalemia, as long as kidney function is normal (until the excretory capacity of the kidneys is exceeded)</a:t>
            </a:r>
          </a:p>
          <a:p>
            <a:r>
              <a:rPr lang="sr-Latn-RS" dirty="0"/>
              <a:t>P</a:t>
            </a:r>
            <a:r>
              <a:rPr lang="en" dirty="0"/>
              <a:t>otassium intake:</a:t>
            </a:r>
          </a:p>
          <a:p>
            <a:pPr marL="0" indent="0">
              <a:buNone/>
            </a:pPr>
            <a:r>
              <a:rPr lang="en" dirty="0"/>
              <a:t>- intravenous administration of potassium solution</a:t>
            </a:r>
          </a:p>
          <a:p>
            <a:pPr marL="0" indent="0">
              <a:buNone/>
            </a:pPr>
            <a:r>
              <a:rPr lang="en" dirty="0"/>
              <a:t>- blood transfusion that has been standing for a long time</a:t>
            </a:r>
          </a:p>
          <a:p>
            <a:pPr marL="0" indent="0">
              <a:buNone/>
            </a:pPr>
            <a:r>
              <a:rPr lang="en" dirty="0"/>
              <a:t> - administration of penicillin G (potassium and penicillin salts)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108</a:t>
            </a:fld>
            <a:endParaRPr lang="en-US"/>
          </a:p>
        </p:txBody>
      </p:sp>
    </p:spTree>
    <p:extLst>
      <p:ext uri="{BB962C8B-B14F-4D97-AF65-F5344CB8AC3E}">
        <p14:creationId xmlns:p14="http://schemas.microsoft.com/office/powerpoint/2010/main" val="3324314667"/>
      </p:ext>
    </p:extLst>
  </p:cSld>
  <p:clrMapOvr>
    <a:masterClrMapping/>
  </p:clrMapOvr>
  <mc:AlternateContent xmlns:mc="http://schemas.openxmlformats.org/markup-compatibility/2006" xmlns:p14="http://schemas.microsoft.com/office/powerpoint/2010/main">
    <mc:Choice Requires="p14">
      <p:transition spd="slow" p14:dur="2000" advTm="36295"/>
    </mc:Choice>
    <mc:Fallback xmlns="">
      <p:transition spd="slow" advTm="36295"/>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Hyperkalemia</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Decreased renal excretion of potassium </a:t>
            </a:r>
            <a:r>
              <a:rPr lang="en" dirty="0"/>
              <a:t>:</a:t>
            </a:r>
          </a:p>
          <a:p>
            <a:r>
              <a:rPr lang="en" dirty="0"/>
              <a:t>kidney diseases ( </a:t>
            </a:r>
            <a:r>
              <a:rPr lang="en" dirty="0">
                <a:solidFill>
                  <a:srgbClr val="C00000"/>
                </a:solidFill>
              </a:rPr>
              <a:t>acute </a:t>
            </a:r>
            <a:r>
              <a:rPr lang="en" dirty="0"/>
              <a:t>and chronic renal failure)</a:t>
            </a:r>
          </a:p>
          <a:p>
            <a:r>
              <a:rPr lang="en" dirty="0"/>
              <a:t>diseases of </a:t>
            </a:r>
            <a:r>
              <a:rPr lang="en" dirty="0">
                <a:solidFill>
                  <a:srgbClr val="C00000"/>
                </a:solidFill>
              </a:rPr>
              <a:t>the adrenal glands </a:t>
            </a:r>
            <a:r>
              <a:rPr lang="en" dirty="0"/>
              <a:t>(primary hypocorticism, isolated aldosterone deficiency, hypoplasia of the adrenal glands)</a:t>
            </a:r>
          </a:p>
          <a:p>
            <a:r>
              <a:rPr lang="en" dirty="0"/>
              <a:t>examples of </a:t>
            </a:r>
            <a:r>
              <a:rPr lang="en" dirty="0">
                <a:solidFill>
                  <a:srgbClr val="C00000"/>
                </a:solidFill>
              </a:rPr>
              <a:t>potassium-sparing diuretics </a:t>
            </a:r>
            <a:r>
              <a:rPr lang="en" dirty="0"/>
              <a:t>(spironolactone, amiloride-chloride)</a:t>
            </a:r>
          </a:p>
          <a:p>
            <a:pPr marL="0" indent="0">
              <a:buNone/>
            </a:pPr>
            <a:endParaRPr lang="sr-Cyrl-RS" dirty="0"/>
          </a:p>
          <a:p>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109</a:t>
            </a:fld>
            <a:endParaRPr lang="en-US"/>
          </a:p>
        </p:txBody>
      </p:sp>
    </p:spTree>
    <p:extLst>
      <p:ext uri="{BB962C8B-B14F-4D97-AF65-F5344CB8AC3E}">
        <p14:creationId xmlns:p14="http://schemas.microsoft.com/office/powerpoint/2010/main" val="152961589"/>
      </p:ext>
    </p:extLst>
  </p:cSld>
  <p:clrMapOvr>
    <a:masterClrMapping/>
  </p:clrMapOvr>
  <mc:AlternateContent xmlns:mc="http://schemas.openxmlformats.org/markup-compatibility/2006" xmlns:p14="http://schemas.microsoft.com/office/powerpoint/2010/main">
    <mc:Choice Requires="p14">
      <p:transition spd="slow" p14:dur="2000" advTm="54183"/>
    </mc:Choice>
    <mc:Fallback xmlns="">
      <p:transition spd="slow" advTm="5418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Osmotic pressure</a:t>
            </a:r>
            <a:endParaRPr lang="en-US" dirty="0"/>
          </a:p>
        </p:txBody>
      </p:sp>
      <p:sp>
        <p:nvSpPr>
          <p:cNvPr id="3" name="Content Placeholder 2"/>
          <p:cNvSpPr>
            <a:spLocks noGrp="1"/>
          </p:cNvSpPr>
          <p:nvPr>
            <p:ph idx="1"/>
          </p:nvPr>
        </p:nvSpPr>
        <p:spPr/>
        <p:txBody>
          <a:bodyPr>
            <a:normAutofit lnSpcReduction="10000"/>
          </a:bodyPr>
          <a:lstStyle/>
          <a:p>
            <a:r>
              <a:rPr lang="en" dirty="0"/>
              <a:t>the term </a:t>
            </a:r>
            <a:r>
              <a:rPr lang="en" dirty="0">
                <a:solidFill>
                  <a:srgbClr val="C00000"/>
                </a:solidFill>
              </a:rPr>
              <a:t>osmosis </a:t>
            </a:r>
            <a:r>
              <a:rPr lang="en" dirty="0"/>
              <a:t>means the passage of water molecules through </a:t>
            </a:r>
            <a:r>
              <a:rPr lang="en" dirty="0">
                <a:solidFill>
                  <a:srgbClr val="0070C0"/>
                </a:solidFill>
              </a:rPr>
              <a:t>a semipermeable membrane </a:t>
            </a:r>
            <a:r>
              <a:rPr lang="en" dirty="0"/>
              <a:t>from a solution with a lower osmotic concentration to a solution with a higher concentration until </a:t>
            </a:r>
            <a:r>
              <a:rPr lang="en" dirty="0">
                <a:solidFill>
                  <a:srgbClr val="C00000"/>
                </a:solidFill>
              </a:rPr>
              <a:t>equilibrium is established </a:t>
            </a:r>
            <a:r>
              <a:rPr lang="en" dirty="0"/>
              <a:t>, that is, until the osmotic concentrations of both solutions are equalized</a:t>
            </a:r>
          </a:p>
          <a:p>
            <a:r>
              <a:rPr lang="en" dirty="0"/>
              <a:t>the osmotic concentration or osmolarity of a solution depends on the number of </a:t>
            </a:r>
            <a:r>
              <a:rPr lang="en" dirty="0">
                <a:solidFill>
                  <a:srgbClr val="0070C0"/>
                </a:solidFill>
              </a:rPr>
              <a:t>dissolved particles </a:t>
            </a:r>
            <a:r>
              <a:rPr lang="en" dirty="0"/>
              <a:t>, not on their physical and chemical concentrations</a:t>
            </a:r>
          </a:p>
          <a:p>
            <a:r>
              <a:rPr lang="en-US" dirty="0"/>
              <a:t>t</a:t>
            </a:r>
            <a:r>
              <a:rPr lang="en" dirty="0"/>
              <a:t>he osmotic concentration of a solution must always be viewed in relation to the properties of the membrane that separates the two solutions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11</a:t>
            </a:fld>
            <a:endParaRPr lang="en-US"/>
          </a:p>
        </p:txBody>
      </p:sp>
    </p:spTree>
    <p:extLst>
      <p:ext uri="{BB962C8B-B14F-4D97-AF65-F5344CB8AC3E}">
        <p14:creationId xmlns:p14="http://schemas.microsoft.com/office/powerpoint/2010/main" val="3529900787"/>
      </p:ext>
    </p:extLst>
  </p:cSld>
  <p:clrMapOvr>
    <a:masterClrMapping/>
  </p:clrMapOvr>
  <mc:AlternateContent xmlns:mc="http://schemas.openxmlformats.org/markup-compatibility/2006" xmlns:p14="http://schemas.microsoft.com/office/powerpoint/2010/main">
    <mc:Choice Requires="p14">
      <p:transition spd="slow" p14:dur="2000" advTm="21254"/>
    </mc:Choice>
    <mc:Fallback xmlns="">
      <p:transition spd="slow" advTm="21254"/>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Hyperkalemia</a:t>
            </a:r>
            <a:endParaRPr lang="en-US" dirty="0"/>
          </a:p>
        </p:txBody>
      </p:sp>
      <p:sp>
        <p:nvSpPr>
          <p:cNvPr id="3" name="Content Placeholder 2"/>
          <p:cNvSpPr>
            <a:spLocks noGrp="1"/>
          </p:cNvSpPr>
          <p:nvPr>
            <p:ph idx="1"/>
          </p:nvPr>
        </p:nvSpPr>
        <p:spPr/>
        <p:txBody>
          <a:bodyPr/>
          <a:lstStyle/>
          <a:p>
            <a:pPr marL="0" indent="0">
              <a:buNone/>
            </a:pPr>
            <a:r>
              <a:rPr lang="en" dirty="0">
                <a:solidFill>
                  <a:srgbClr val="C00000"/>
                </a:solidFill>
              </a:rPr>
              <a:t>Transfer of potassium </a:t>
            </a:r>
            <a:r>
              <a:rPr lang="en" dirty="0"/>
              <a:t>from </a:t>
            </a:r>
            <a:r>
              <a:rPr lang="en" dirty="0">
                <a:solidFill>
                  <a:srgbClr val="0070C0"/>
                </a:solidFill>
              </a:rPr>
              <a:t>intracellular </a:t>
            </a:r>
            <a:r>
              <a:rPr lang="en" dirty="0"/>
              <a:t>to </a:t>
            </a:r>
            <a:r>
              <a:rPr lang="en" dirty="0">
                <a:solidFill>
                  <a:srgbClr val="0070C0"/>
                </a:solidFill>
              </a:rPr>
              <a:t>extracellular </a:t>
            </a:r>
            <a:r>
              <a:rPr lang="en" dirty="0"/>
              <a:t>fluid:</a:t>
            </a:r>
          </a:p>
          <a:p>
            <a:r>
              <a:rPr lang="en" dirty="0"/>
              <a:t>injuries, burns, massive crash injuries, extensive surgical procedures</a:t>
            </a:r>
          </a:p>
          <a:p>
            <a:r>
              <a:rPr lang="en" dirty="0"/>
              <a:t>increased permeability of the cell membrane in hyperosmolar and catabolic states</a:t>
            </a:r>
          </a:p>
          <a:p>
            <a:r>
              <a:rPr lang="en" dirty="0"/>
              <a:t>acydosis</a:t>
            </a:r>
          </a:p>
          <a:p>
            <a:r>
              <a:rPr lang="en" dirty="0"/>
              <a:t>deficit of insulin</a:t>
            </a:r>
          </a:p>
          <a:p>
            <a:r>
              <a:rPr lang="en" dirty="0"/>
              <a:t>hypoxia</a:t>
            </a:r>
          </a:p>
        </p:txBody>
      </p:sp>
      <p:sp>
        <p:nvSpPr>
          <p:cNvPr id="4" name="Slide Number Placeholder 3"/>
          <p:cNvSpPr>
            <a:spLocks noGrp="1"/>
          </p:cNvSpPr>
          <p:nvPr>
            <p:ph type="sldNum" sz="quarter" idx="12"/>
          </p:nvPr>
        </p:nvSpPr>
        <p:spPr/>
        <p:txBody>
          <a:bodyPr/>
          <a:lstStyle/>
          <a:p>
            <a:fld id="{A134EC62-E7B5-4728-A7FE-3758188B631D}" type="slidenum">
              <a:rPr lang="en-US" smtClean="0"/>
              <a:t>110</a:t>
            </a:fld>
            <a:endParaRPr lang="en-US"/>
          </a:p>
        </p:txBody>
      </p:sp>
    </p:spTree>
    <p:extLst>
      <p:ext uri="{BB962C8B-B14F-4D97-AF65-F5344CB8AC3E}">
        <p14:creationId xmlns:p14="http://schemas.microsoft.com/office/powerpoint/2010/main" val="1811571723"/>
      </p:ext>
    </p:extLst>
  </p:cSld>
  <p:clrMapOvr>
    <a:masterClrMapping/>
  </p:clrMapOvr>
  <mc:AlternateContent xmlns:mc="http://schemas.openxmlformats.org/markup-compatibility/2006" xmlns:p14="http://schemas.microsoft.com/office/powerpoint/2010/main">
    <mc:Choice Requires="p14">
      <p:transition spd="slow" p14:dur="2000" advTm="60026"/>
    </mc:Choice>
    <mc:Fallback xmlns="">
      <p:transition spd="slow" advTm="60026"/>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hyperkalemia</a:t>
            </a:r>
            <a:endParaRPr lang="en-US" dirty="0"/>
          </a:p>
        </p:txBody>
      </p:sp>
      <p:sp>
        <p:nvSpPr>
          <p:cNvPr id="3" name="Content Placeholder 2"/>
          <p:cNvSpPr>
            <a:spLocks noGrp="1"/>
          </p:cNvSpPr>
          <p:nvPr>
            <p:ph idx="1"/>
          </p:nvPr>
        </p:nvSpPr>
        <p:spPr/>
        <p:txBody>
          <a:bodyPr/>
          <a:lstStyle/>
          <a:p>
            <a:r>
              <a:rPr lang="en" dirty="0">
                <a:solidFill>
                  <a:srgbClr val="0070C0"/>
                </a:solidFill>
              </a:rPr>
              <a:t>increased neuromuscular excitability </a:t>
            </a:r>
            <a:r>
              <a:rPr lang="en" dirty="0"/>
              <a:t>in </a:t>
            </a:r>
            <a:r>
              <a:rPr lang="en" dirty="0">
                <a:solidFill>
                  <a:srgbClr val="C00000"/>
                </a:solidFill>
              </a:rPr>
              <a:t>moderate hyperkalemia</a:t>
            </a:r>
          </a:p>
          <a:p>
            <a:r>
              <a:rPr lang="en" dirty="0">
                <a:solidFill>
                  <a:srgbClr val="0070C0"/>
                </a:solidFill>
              </a:rPr>
              <a:t>loss of neuromuscular excitability </a:t>
            </a:r>
            <a:r>
              <a:rPr lang="en" dirty="0"/>
              <a:t>in </a:t>
            </a:r>
            <a:r>
              <a:rPr lang="en" dirty="0">
                <a:solidFill>
                  <a:srgbClr val="C00000"/>
                </a:solidFill>
              </a:rPr>
              <a:t>severe forms of hyperkalemia</a:t>
            </a:r>
          </a:p>
          <a:p>
            <a:r>
              <a:rPr lang="en" dirty="0"/>
              <a:t>effects </a:t>
            </a:r>
            <a:r>
              <a:rPr lang="en" dirty="0">
                <a:solidFill>
                  <a:srgbClr val="0070C0"/>
                </a:solidFill>
              </a:rPr>
              <a:t>of hyperkalemia </a:t>
            </a:r>
            <a:r>
              <a:rPr lang="en" dirty="0"/>
              <a:t>are increased by </a:t>
            </a:r>
            <a:r>
              <a:rPr lang="en" dirty="0">
                <a:solidFill>
                  <a:srgbClr val="C00000"/>
                </a:solidFill>
              </a:rPr>
              <a:t>hypocalcemia </a:t>
            </a:r>
            <a:r>
              <a:rPr lang="en" dirty="0"/>
              <a:t>(this effect of calcium is used for therapeutic purposes)</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111</a:t>
            </a:fld>
            <a:endParaRPr lang="en-US"/>
          </a:p>
        </p:txBody>
      </p:sp>
    </p:spTree>
    <p:extLst>
      <p:ext uri="{BB962C8B-B14F-4D97-AF65-F5344CB8AC3E}">
        <p14:creationId xmlns:p14="http://schemas.microsoft.com/office/powerpoint/2010/main" val="1834392364"/>
      </p:ext>
    </p:extLst>
  </p:cSld>
  <p:clrMapOvr>
    <a:masterClrMapping/>
  </p:clrMapOvr>
  <mc:AlternateContent xmlns:mc="http://schemas.openxmlformats.org/markup-compatibility/2006" xmlns:p14="http://schemas.microsoft.com/office/powerpoint/2010/main">
    <mc:Choice Requires="p14">
      <p:transition spd="slow" p14:dur="2000" advTm="64856"/>
    </mc:Choice>
    <mc:Fallback xmlns="">
      <p:transition spd="slow" advTm="64856"/>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hyperkalemia</a:t>
            </a:r>
            <a:endParaRPr lang="en-US" dirty="0"/>
          </a:p>
        </p:txBody>
      </p:sp>
      <p:sp>
        <p:nvSpPr>
          <p:cNvPr id="3" name="Content Placeholder 2"/>
          <p:cNvSpPr>
            <a:spLocks noGrp="1"/>
          </p:cNvSpPr>
          <p:nvPr>
            <p:ph idx="1"/>
          </p:nvPr>
        </p:nvSpPr>
        <p:spPr/>
        <p:txBody>
          <a:bodyPr>
            <a:normAutofit/>
          </a:bodyPr>
          <a:lstStyle/>
          <a:p>
            <a:r>
              <a:rPr lang="en" dirty="0">
                <a:solidFill>
                  <a:srgbClr val="C00000"/>
                </a:solidFill>
              </a:rPr>
              <a:t>with skeletal muscles</a:t>
            </a:r>
          </a:p>
          <a:p>
            <a:pPr marL="0" indent="0">
              <a:buNone/>
            </a:pPr>
            <a:r>
              <a:rPr lang="en" dirty="0"/>
              <a:t>- moderate hyperkalemia (tingling sensation of lips and fingers,</a:t>
            </a:r>
          </a:p>
          <a:p>
            <a:pPr marL="0" indent="0">
              <a:buNone/>
            </a:pPr>
            <a:r>
              <a:rPr lang="en" dirty="0"/>
              <a:t> restlessness, abdominal cramps and diarrhea)</a:t>
            </a:r>
          </a:p>
          <a:p>
            <a:pPr marL="0" indent="0">
              <a:buNone/>
            </a:pPr>
            <a:r>
              <a:rPr lang="en" dirty="0"/>
              <a:t> - severe hyperkalemia (muscle weakness, reduced tone</a:t>
            </a:r>
          </a:p>
          <a:p>
            <a:pPr marL="0" indent="0">
              <a:buNone/>
            </a:pPr>
            <a:r>
              <a:rPr lang="en" dirty="0"/>
              <a:t> muscle and muscle paralysis)</a:t>
            </a:r>
          </a:p>
          <a:p>
            <a:r>
              <a:rPr lang="en" dirty="0">
                <a:solidFill>
                  <a:srgbClr val="C00000"/>
                </a:solidFill>
              </a:rPr>
              <a:t>with the heart </a:t>
            </a:r>
            <a:r>
              <a:rPr lang="en" dirty="0"/>
              <a:t>(slowed impulse conduction, difficult contraction, changes in the ECG, heart rhythm disorders)</a:t>
            </a:r>
          </a:p>
        </p:txBody>
      </p:sp>
      <p:sp>
        <p:nvSpPr>
          <p:cNvPr id="4" name="Slide Number Placeholder 3"/>
          <p:cNvSpPr>
            <a:spLocks noGrp="1"/>
          </p:cNvSpPr>
          <p:nvPr>
            <p:ph type="sldNum" sz="quarter" idx="12"/>
          </p:nvPr>
        </p:nvSpPr>
        <p:spPr/>
        <p:txBody>
          <a:bodyPr/>
          <a:lstStyle/>
          <a:p>
            <a:fld id="{A134EC62-E7B5-4728-A7FE-3758188B631D}" type="slidenum">
              <a:rPr lang="en-US" smtClean="0"/>
              <a:t>112</a:t>
            </a:fld>
            <a:endParaRPr lang="en-US"/>
          </a:p>
        </p:txBody>
      </p:sp>
    </p:spTree>
    <p:extLst>
      <p:ext uri="{BB962C8B-B14F-4D97-AF65-F5344CB8AC3E}">
        <p14:creationId xmlns:p14="http://schemas.microsoft.com/office/powerpoint/2010/main" val="892619035"/>
      </p:ext>
    </p:extLst>
  </p:cSld>
  <p:clrMapOvr>
    <a:masterClrMapping/>
  </p:clrMapOvr>
  <mc:AlternateContent xmlns:mc="http://schemas.openxmlformats.org/markup-compatibility/2006" xmlns:p14="http://schemas.microsoft.com/office/powerpoint/2010/main">
    <mc:Choice Requires="p14">
      <p:transition spd="slow" p14:dur="2000" advTm="48695"/>
    </mc:Choice>
    <mc:Fallback xmlns="">
      <p:transition spd="slow" advTm="48695"/>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hyperkalemia</a:t>
            </a:r>
            <a:endParaRPr lang="en-US" dirty="0"/>
          </a:p>
        </p:txBody>
      </p:sp>
      <p:sp>
        <p:nvSpPr>
          <p:cNvPr id="3" name="Content Placeholder 2"/>
          <p:cNvSpPr>
            <a:spLocks noGrp="1"/>
          </p:cNvSpPr>
          <p:nvPr>
            <p:ph idx="1"/>
          </p:nvPr>
        </p:nvSpPr>
        <p:spPr/>
        <p:txBody>
          <a:bodyPr/>
          <a:lstStyle/>
          <a:p>
            <a:r>
              <a:rPr lang="en" dirty="0"/>
              <a:t>compensatory efforts of the organism to suppress hyperkalemia are:</a:t>
            </a:r>
          </a:p>
          <a:p>
            <a:pPr marL="0" indent="0">
              <a:buNone/>
            </a:pPr>
            <a:r>
              <a:rPr lang="en" dirty="0"/>
              <a:t>- </a:t>
            </a:r>
            <a:r>
              <a:rPr lang="en" dirty="0">
                <a:solidFill>
                  <a:srgbClr val="C00000"/>
                </a:solidFill>
              </a:rPr>
              <a:t>increased excretion of potassium </a:t>
            </a:r>
            <a:r>
              <a:rPr lang="en" dirty="0"/>
              <a:t>through </a:t>
            </a:r>
            <a:r>
              <a:rPr lang="en" dirty="0">
                <a:solidFill>
                  <a:srgbClr val="C00000"/>
                </a:solidFill>
              </a:rPr>
              <a:t>the kidneys</a:t>
            </a:r>
          </a:p>
          <a:p>
            <a:pPr marL="0" indent="0">
              <a:buNone/>
            </a:pPr>
            <a:r>
              <a:rPr lang="en" dirty="0"/>
              <a:t>- </a:t>
            </a:r>
            <a:r>
              <a:rPr lang="en" dirty="0">
                <a:solidFill>
                  <a:srgbClr val="C00000"/>
                </a:solidFill>
              </a:rPr>
              <a:t>activation of the sodium-potassium pump</a:t>
            </a:r>
          </a:p>
          <a:p>
            <a:r>
              <a:rPr lang="en" dirty="0"/>
              <a:t>in order to maintain electroneutrality, the entry of potassium into the cell is followed by the exit of hydrogen ions, resulting in </a:t>
            </a:r>
            <a:r>
              <a:rPr lang="en" dirty="0">
                <a:solidFill>
                  <a:srgbClr val="C00000"/>
                </a:solidFill>
              </a:rPr>
              <a:t>acidosis</a:t>
            </a:r>
          </a:p>
          <a:p>
            <a:r>
              <a:rPr lang="en" dirty="0"/>
              <a:t>Through negative feedback, </a:t>
            </a:r>
            <a:r>
              <a:rPr lang="en" dirty="0">
                <a:solidFill>
                  <a:srgbClr val="C00000"/>
                </a:solidFill>
              </a:rPr>
              <a:t>potassium increases the secretion </a:t>
            </a:r>
            <a:r>
              <a:rPr lang="en" dirty="0">
                <a:solidFill>
                  <a:srgbClr val="0070C0"/>
                </a:solidFill>
              </a:rPr>
              <a:t>of aldosterone, insulin </a:t>
            </a:r>
            <a:r>
              <a:rPr lang="en" dirty="0"/>
              <a:t>and </a:t>
            </a:r>
            <a:r>
              <a:rPr lang="en" dirty="0">
                <a:solidFill>
                  <a:srgbClr val="0070C0"/>
                </a:solidFill>
              </a:rPr>
              <a:t>catecholamines</a:t>
            </a:r>
            <a:endParaRPr lang="en-US" dirty="0">
              <a:solidFill>
                <a:srgbClr val="0070C0"/>
              </a:solidFill>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113</a:t>
            </a:fld>
            <a:endParaRPr lang="en-US"/>
          </a:p>
        </p:txBody>
      </p:sp>
    </p:spTree>
    <p:extLst>
      <p:ext uri="{BB962C8B-B14F-4D97-AF65-F5344CB8AC3E}">
        <p14:creationId xmlns:p14="http://schemas.microsoft.com/office/powerpoint/2010/main" val="2339007375"/>
      </p:ext>
    </p:extLst>
  </p:cSld>
  <p:clrMapOvr>
    <a:masterClrMapping/>
  </p:clrMapOvr>
  <mc:AlternateContent xmlns:mc="http://schemas.openxmlformats.org/markup-compatibility/2006" xmlns:p14="http://schemas.microsoft.com/office/powerpoint/2010/main">
    <mc:Choice Requires="p14">
      <p:transition spd="slow" p14:dur="2000" advTm="22949"/>
    </mc:Choice>
    <mc:Fallback xmlns="">
      <p:transition spd="slow" advTm="22949"/>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134EC62-E7B5-4728-A7FE-3758188B631D}" type="slidenum">
              <a:rPr lang="en-US" smtClean="0"/>
              <a:t>114</a:t>
            </a:fld>
            <a:endParaRPr lang="en-US"/>
          </a:p>
        </p:txBody>
      </p:sp>
      <p:pic>
        <p:nvPicPr>
          <p:cNvPr id="5" name="Picture 4">
            <a:extLst>
              <a:ext uri="{FF2B5EF4-FFF2-40B4-BE49-F238E27FC236}">
                <a16:creationId xmlns:a16="http://schemas.microsoft.com/office/drawing/2014/main" id="{E1CF7899-606A-6DAD-978F-6F0BB848F5B5}"/>
              </a:ext>
            </a:extLst>
          </p:cNvPr>
          <p:cNvPicPr>
            <a:picLocks noChangeAspect="1"/>
          </p:cNvPicPr>
          <p:nvPr/>
        </p:nvPicPr>
        <p:blipFill>
          <a:blip r:embed="rId2"/>
          <a:stretch>
            <a:fillRect/>
          </a:stretch>
        </p:blipFill>
        <p:spPr>
          <a:xfrm>
            <a:off x="3623917" y="199574"/>
            <a:ext cx="4944165" cy="6458851"/>
          </a:xfrm>
          <a:prstGeom prst="rect">
            <a:avLst/>
          </a:prstGeom>
        </p:spPr>
      </p:pic>
    </p:spTree>
    <p:extLst>
      <p:ext uri="{BB962C8B-B14F-4D97-AF65-F5344CB8AC3E}">
        <p14:creationId xmlns:p14="http://schemas.microsoft.com/office/powerpoint/2010/main" val="2543467660"/>
      </p:ext>
    </p:extLst>
  </p:cSld>
  <p:clrMapOvr>
    <a:masterClrMapping/>
  </p:clrMapOvr>
  <mc:AlternateContent xmlns:mc="http://schemas.openxmlformats.org/markup-compatibility/2006" xmlns:p14="http://schemas.microsoft.com/office/powerpoint/2010/main">
    <mc:Choice Requires="p14">
      <p:transition spd="slow" p14:dur="2000" advTm="19156"/>
    </mc:Choice>
    <mc:Fallback xmlns="">
      <p:transition spd="slow" advTm="19156"/>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a:t>THANK YOU </a:t>
            </a:r>
            <a:r>
              <a:rPr lang="en" dirty="0"/>
              <a:t>FOR YOUR ATTENTION</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115</a:t>
            </a:fld>
            <a:endParaRPr lang="en-US"/>
          </a:p>
        </p:txBody>
      </p:sp>
      <p:pic>
        <p:nvPicPr>
          <p:cNvPr id="5"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Tree>
    <p:extLst>
      <p:ext uri="{BB962C8B-B14F-4D97-AF65-F5344CB8AC3E}">
        <p14:creationId xmlns:p14="http://schemas.microsoft.com/office/powerpoint/2010/main" val="2490735547"/>
      </p:ext>
    </p:extLst>
  </p:cSld>
  <p:clrMapOvr>
    <a:masterClrMapping/>
  </p:clrMapOvr>
  <mc:AlternateContent xmlns:mc="http://schemas.openxmlformats.org/markup-compatibility/2006" xmlns:p14="http://schemas.microsoft.com/office/powerpoint/2010/main">
    <mc:Choice Requires="p14">
      <p:transition spd="slow" p14:dur="2000" advTm="4795"/>
    </mc:Choice>
    <mc:Fallback xmlns="">
      <p:transition spd="slow" advTm="479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Tonicity</a:t>
            </a:r>
            <a:endParaRPr lang="en-US" dirty="0"/>
          </a:p>
        </p:txBody>
      </p:sp>
      <p:sp>
        <p:nvSpPr>
          <p:cNvPr id="3" name="Content Placeholder 2"/>
          <p:cNvSpPr>
            <a:spLocks noGrp="1"/>
          </p:cNvSpPr>
          <p:nvPr>
            <p:ph idx="1"/>
          </p:nvPr>
        </p:nvSpPr>
        <p:spPr/>
        <p:txBody>
          <a:bodyPr>
            <a:normAutofit/>
          </a:bodyPr>
          <a:lstStyle/>
          <a:p>
            <a:r>
              <a:rPr lang="en" dirty="0">
                <a:solidFill>
                  <a:srgbClr val="0070C0"/>
                </a:solidFill>
              </a:rPr>
              <a:t>an isotonic </a:t>
            </a:r>
            <a:r>
              <a:rPr lang="en" dirty="0"/>
              <a:t>solution is one that has the same effective osmolarity to </a:t>
            </a:r>
            <a:r>
              <a:rPr lang="en" dirty="0">
                <a:solidFill>
                  <a:srgbClr val="C00000"/>
                </a:solidFill>
              </a:rPr>
              <a:t>the erythrocyte cell membrane </a:t>
            </a:r>
            <a:r>
              <a:rPr lang="en" dirty="0"/>
              <a:t>as plasma has to the erythrocyte cytoplasmic membrane.</a:t>
            </a:r>
          </a:p>
          <a:p>
            <a:r>
              <a:rPr lang="en" dirty="0"/>
              <a:t>in relation to the cytoplasmic membrane, the tonicity is very similar to the osmolarity, but it is smaller for that part of the osmolarity that is lost due to the permeability of the membrane to some particles</a:t>
            </a:r>
          </a:p>
          <a:p>
            <a:r>
              <a:rPr lang="en" dirty="0"/>
              <a:t>identic osmotic activity, i.e. the same number of osmotically active particles have: </a:t>
            </a:r>
            <a:r>
              <a:rPr lang="en" b="1" dirty="0"/>
              <a:t>plasma </a:t>
            </a:r>
            <a:r>
              <a:rPr lang="en" dirty="0"/>
              <a:t>, </a:t>
            </a:r>
            <a:r>
              <a:rPr lang="en" b="1" dirty="0"/>
              <a:t>saline solution </a:t>
            </a:r>
            <a:r>
              <a:rPr lang="en" dirty="0"/>
              <a:t>(0.9% NaCl ) , </a:t>
            </a:r>
            <a:r>
              <a:rPr lang="en" b="1" dirty="0"/>
              <a:t>5% glucose solution </a:t>
            </a:r>
            <a:r>
              <a:rPr lang="en" dirty="0"/>
              <a:t>and </a:t>
            </a:r>
            <a:r>
              <a:rPr lang="en" b="1" dirty="0"/>
              <a:t>1.5% urea solution </a:t>
            </a:r>
            <a:r>
              <a:rPr lang="en" dirty="0"/>
              <a:t>(saline solution is </a:t>
            </a:r>
            <a:r>
              <a:rPr lang="en" dirty="0">
                <a:solidFill>
                  <a:srgbClr val="C00000"/>
                </a:solidFill>
              </a:rPr>
              <a:t>isotonic </a:t>
            </a:r>
            <a:r>
              <a:rPr lang="en" dirty="0"/>
              <a:t>with plasma, while glucose and urea solutions are </a:t>
            </a:r>
            <a:r>
              <a:rPr lang="en" dirty="0">
                <a:solidFill>
                  <a:srgbClr val="0070C0"/>
                </a:solidFill>
              </a:rPr>
              <a:t>hypotonic </a:t>
            </a:r>
            <a:r>
              <a:rPr lang="en" dirty="0"/>
              <a:t>)</a:t>
            </a:r>
          </a:p>
        </p:txBody>
      </p:sp>
      <p:sp>
        <p:nvSpPr>
          <p:cNvPr id="4" name="Slide Number Placeholder 3"/>
          <p:cNvSpPr>
            <a:spLocks noGrp="1"/>
          </p:cNvSpPr>
          <p:nvPr>
            <p:ph type="sldNum" sz="quarter" idx="12"/>
          </p:nvPr>
        </p:nvSpPr>
        <p:spPr/>
        <p:txBody>
          <a:bodyPr/>
          <a:lstStyle/>
          <a:p>
            <a:fld id="{A134EC62-E7B5-4728-A7FE-3758188B631D}" type="slidenum">
              <a:rPr lang="en-US" smtClean="0"/>
              <a:t>12</a:t>
            </a:fld>
            <a:endParaRPr lang="en-US"/>
          </a:p>
        </p:txBody>
      </p:sp>
    </p:spTree>
    <p:extLst>
      <p:ext uri="{BB962C8B-B14F-4D97-AF65-F5344CB8AC3E}">
        <p14:creationId xmlns:p14="http://schemas.microsoft.com/office/powerpoint/2010/main" val="910703057"/>
      </p:ext>
    </p:extLst>
  </p:cSld>
  <p:clrMapOvr>
    <a:masterClrMapping/>
  </p:clrMapOvr>
  <mc:AlternateContent xmlns:mc="http://schemas.openxmlformats.org/markup-compatibility/2006" xmlns:p14="http://schemas.microsoft.com/office/powerpoint/2010/main">
    <mc:Choice Requires="p14">
      <p:transition spd="slow" p14:dur="2000" advTm="30558"/>
    </mc:Choice>
    <mc:Fallback xmlns="">
      <p:transition spd="slow" advTm="3055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Movement of water between intracellular and extracellular spaces</a:t>
            </a:r>
            <a:endParaRPr lang="en-US" dirty="0"/>
          </a:p>
        </p:txBody>
      </p:sp>
      <p:sp>
        <p:nvSpPr>
          <p:cNvPr id="3" name="Content Placeholder 2"/>
          <p:cNvSpPr>
            <a:spLocks noGrp="1"/>
          </p:cNvSpPr>
          <p:nvPr>
            <p:ph idx="1"/>
          </p:nvPr>
        </p:nvSpPr>
        <p:spPr/>
        <p:txBody>
          <a:bodyPr/>
          <a:lstStyle/>
          <a:p>
            <a:pPr marL="0" indent="0">
              <a:buNone/>
            </a:pPr>
            <a:r>
              <a:rPr lang="en" dirty="0"/>
              <a:t>Characteristics </a:t>
            </a:r>
            <a:r>
              <a:rPr lang="en" dirty="0">
                <a:solidFill>
                  <a:srgbClr val="0070C0"/>
                </a:solidFill>
              </a:rPr>
              <a:t>of the cytoplasmic membrane </a:t>
            </a:r>
            <a:r>
              <a:rPr lang="en" dirty="0"/>
              <a:t>:</a:t>
            </a:r>
          </a:p>
          <a:p>
            <a:r>
              <a:rPr lang="en" dirty="0"/>
              <a:t>mainly permeable for water</a:t>
            </a:r>
          </a:p>
          <a:p>
            <a:r>
              <a:rPr lang="en" dirty="0"/>
              <a:t>it is permeable to a smaller number of particles that are soluble in the lipid component of the membrane</a:t>
            </a:r>
          </a:p>
          <a:p>
            <a:r>
              <a:rPr lang="en" dirty="0"/>
              <a:t>and whether the particles pass the membrane by some other mechanism</a:t>
            </a:r>
          </a:p>
          <a:p>
            <a:pPr marL="0" indent="0">
              <a:buNone/>
            </a:pPr>
            <a:r>
              <a:rPr lang="en" b="1" dirty="0"/>
              <a:t>The total osmolarity </a:t>
            </a:r>
            <a:r>
              <a:rPr lang="en" dirty="0"/>
              <a:t>depends on the number of particles in the solution, and </a:t>
            </a:r>
            <a:r>
              <a:rPr lang="en" b="1" dirty="0"/>
              <a:t>the effective osmolarity </a:t>
            </a:r>
            <a:r>
              <a:rPr lang="en" dirty="0"/>
              <a:t>depends on the number of particles for which the tested membrane is </a:t>
            </a:r>
            <a:r>
              <a:rPr lang="en" dirty="0">
                <a:solidFill>
                  <a:srgbClr val="C00000"/>
                </a:solidFill>
              </a:rPr>
              <a:t>impermeable</a:t>
            </a:r>
            <a:r>
              <a:rPr lang="en" dirty="0"/>
              <a:t>.</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13</a:t>
            </a:fld>
            <a:endParaRPr lang="en-US"/>
          </a:p>
        </p:txBody>
      </p:sp>
    </p:spTree>
    <p:extLst>
      <p:ext uri="{BB962C8B-B14F-4D97-AF65-F5344CB8AC3E}">
        <p14:creationId xmlns:p14="http://schemas.microsoft.com/office/powerpoint/2010/main" val="773813738"/>
      </p:ext>
    </p:extLst>
  </p:cSld>
  <p:clrMapOvr>
    <a:masterClrMapping/>
  </p:clrMapOvr>
  <mc:AlternateContent xmlns:mc="http://schemas.openxmlformats.org/markup-compatibility/2006" xmlns:p14="http://schemas.microsoft.com/office/powerpoint/2010/main">
    <mc:Choice Requires="p14">
      <p:transition spd="slow" p14:dur="2000" advTm="10584"/>
    </mc:Choice>
    <mc:Fallback xmlns="">
      <p:transition spd="slow" advTm="1058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Movement of water between intracellular and extracellular spaces</a:t>
            </a:r>
            <a:endParaRPr lang="en-US" dirty="0"/>
          </a:p>
        </p:txBody>
      </p:sp>
      <p:pic>
        <p:nvPicPr>
          <p:cNvPr id="2050" name="Picture 2" descr="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78918" y="2026679"/>
            <a:ext cx="6843713" cy="434839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A134EC62-E7B5-4728-A7FE-3758188B631D}" type="slidenum">
              <a:rPr lang="en-US" smtClean="0"/>
              <a:t>14</a:t>
            </a:fld>
            <a:endParaRPr lang="en-US"/>
          </a:p>
        </p:txBody>
      </p:sp>
    </p:spTree>
    <p:extLst>
      <p:ext uri="{BB962C8B-B14F-4D97-AF65-F5344CB8AC3E}">
        <p14:creationId xmlns:p14="http://schemas.microsoft.com/office/powerpoint/2010/main" val="3857760801"/>
      </p:ext>
    </p:extLst>
  </p:cSld>
  <p:clrMapOvr>
    <a:masterClrMapping/>
  </p:clrMapOvr>
  <mc:AlternateContent xmlns:mc="http://schemas.openxmlformats.org/markup-compatibility/2006" xmlns:p14="http://schemas.microsoft.com/office/powerpoint/2010/main">
    <mc:Choice Requires="p14">
      <p:transition spd="slow" p14:dur="2000" advTm="81586"/>
    </mc:Choice>
    <mc:Fallback xmlns="">
      <p:transition spd="slow" advTm="8158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Movement of water between the intravascular and interstitial spaces</a:t>
            </a:r>
            <a:endParaRPr lang="en-US" dirty="0"/>
          </a:p>
        </p:txBody>
      </p:sp>
      <p:sp>
        <p:nvSpPr>
          <p:cNvPr id="3" name="Content Placeholder 2"/>
          <p:cNvSpPr>
            <a:spLocks noGrp="1"/>
          </p:cNvSpPr>
          <p:nvPr>
            <p:ph idx="1"/>
          </p:nvPr>
        </p:nvSpPr>
        <p:spPr/>
        <p:txBody>
          <a:bodyPr/>
          <a:lstStyle/>
          <a:p>
            <a:r>
              <a:rPr lang="en" dirty="0"/>
              <a:t>capillary membrane is very porous and all dissolved substances pass through it freely, with the exception of </a:t>
            </a:r>
            <a:r>
              <a:rPr lang="en" b="1" dirty="0">
                <a:solidFill>
                  <a:srgbClr val="0070C0"/>
                </a:solidFill>
              </a:rPr>
              <a:t>proteins</a:t>
            </a:r>
          </a:p>
          <a:p>
            <a:r>
              <a:rPr lang="en" dirty="0"/>
              <a:t>because of that, a relatively small number of non-diffusible </a:t>
            </a:r>
            <a:r>
              <a:rPr lang="en" dirty="0">
                <a:solidFill>
                  <a:srgbClr val="0070C0"/>
                </a:solidFill>
              </a:rPr>
              <a:t>protein particles </a:t>
            </a:r>
            <a:r>
              <a:rPr lang="en" dirty="0"/>
              <a:t>represent carriers </a:t>
            </a:r>
            <a:r>
              <a:rPr lang="en" dirty="0">
                <a:solidFill>
                  <a:srgbClr val="C00000"/>
                </a:solidFill>
              </a:rPr>
              <a:t>of effective osmolarity </a:t>
            </a:r>
            <a:r>
              <a:rPr lang="en" dirty="0"/>
              <a:t>in relation to the capillary membrane</a:t>
            </a:r>
          </a:p>
          <a:p>
            <a:r>
              <a:rPr lang="en" dirty="0"/>
              <a:t>in total, the measured osmolarity of the plasma fluid is 290 mOsmol/l , while the effective osmolarity of plasma proteins is only about 1.5 mOsmol/l</a:t>
            </a:r>
            <a:endParaRPr lang="sr-Cyrl-RS" dirty="0"/>
          </a:p>
          <a:p>
            <a:r>
              <a:rPr lang="en" dirty="0"/>
              <a:t>all other dissolved particles are not osmotically active due to the porosity of the capillary membrane</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15</a:t>
            </a:fld>
            <a:endParaRPr lang="en-US"/>
          </a:p>
        </p:txBody>
      </p:sp>
    </p:spTree>
    <p:extLst>
      <p:ext uri="{BB962C8B-B14F-4D97-AF65-F5344CB8AC3E}">
        <p14:creationId xmlns:p14="http://schemas.microsoft.com/office/powerpoint/2010/main" val="2651650661"/>
      </p:ext>
    </p:extLst>
  </p:cSld>
  <p:clrMapOvr>
    <a:masterClrMapping/>
  </p:clrMapOvr>
  <mc:AlternateContent xmlns:mc="http://schemas.openxmlformats.org/markup-compatibility/2006" xmlns:p14="http://schemas.microsoft.com/office/powerpoint/2010/main">
    <mc:Choice Requires="p14">
      <p:transition spd="slow" p14:dur="2000" advTm="15107"/>
    </mc:Choice>
    <mc:Fallback xmlns="">
      <p:transition spd="slow" advTm="1510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Movement of water between the intravascular and interstitial spaces</a:t>
            </a:r>
            <a:endParaRPr lang="en-US" dirty="0"/>
          </a:p>
        </p:txBody>
      </p:sp>
      <p:pic>
        <p:nvPicPr>
          <p:cNvPr id="3074" name="Picture 2" descr="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95574" y="1792256"/>
            <a:ext cx="6496051" cy="494782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8610600" y="6374957"/>
            <a:ext cx="2743200" cy="365125"/>
          </a:xfrm>
        </p:spPr>
        <p:txBody>
          <a:bodyPr/>
          <a:lstStyle/>
          <a:p>
            <a:fld id="{A134EC62-E7B5-4728-A7FE-3758188B631D}" type="slidenum">
              <a:rPr lang="en-US" smtClean="0"/>
              <a:t>16</a:t>
            </a:fld>
            <a:endParaRPr lang="en-US"/>
          </a:p>
        </p:txBody>
      </p:sp>
    </p:spTree>
    <p:extLst>
      <p:ext uri="{BB962C8B-B14F-4D97-AF65-F5344CB8AC3E}">
        <p14:creationId xmlns:p14="http://schemas.microsoft.com/office/powerpoint/2010/main" val="1085985903"/>
      </p:ext>
    </p:extLst>
  </p:cSld>
  <p:clrMapOvr>
    <a:masterClrMapping/>
  </p:clrMapOvr>
  <mc:AlternateContent xmlns:mc="http://schemas.openxmlformats.org/markup-compatibility/2006" xmlns:p14="http://schemas.microsoft.com/office/powerpoint/2010/main">
    <mc:Choice Requires="p14">
      <p:transition spd="slow" p14:dur="2000" advTm="36583"/>
    </mc:Choice>
    <mc:Fallback xmlns="">
      <p:transition spd="slow" advTm="36583"/>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Water metabolism</a:t>
            </a:r>
            <a:endParaRPr lang="en-US" dirty="0"/>
          </a:p>
        </p:txBody>
      </p:sp>
      <p:sp>
        <p:nvSpPr>
          <p:cNvPr id="3" name="Content Placeholder 2"/>
          <p:cNvSpPr>
            <a:spLocks noGrp="1"/>
          </p:cNvSpPr>
          <p:nvPr>
            <p:ph idx="1"/>
          </p:nvPr>
        </p:nvSpPr>
        <p:spPr>
          <a:xfrm>
            <a:off x="670268" y="1859716"/>
            <a:ext cx="5162550" cy="4351338"/>
          </a:xfrm>
        </p:spPr>
        <p:txBody>
          <a:bodyPr/>
          <a:lstStyle/>
          <a:p>
            <a:pPr marL="0" indent="0">
              <a:buNone/>
            </a:pPr>
            <a:r>
              <a:rPr lang="en" dirty="0"/>
              <a:t>The total amount of water in the human body is regulated by means of two mechanisms:</a:t>
            </a:r>
          </a:p>
          <a:p>
            <a:pPr marL="514350" indent="-514350">
              <a:buFont typeface="+mj-lt"/>
              <a:buAutoNum type="arabicPeriod"/>
            </a:pPr>
            <a:r>
              <a:rPr lang="en" dirty="0"/>
              <a:t>feeling of </a:t>
            </a:r>
            <a:r>
              <a:rPr lang="en" dirty="0">
                <a:solidFill>
                  <a:srgbClr val="0070C0"/>
                </a:solidFill>
              </a:rPr>
              <a:t>thirst</a:t>
            </a:r>
            <a:r>
              <a:rPr lang="en" dirty="0"/>
              <a:t> </a:t>
            </a:r>
          </a:p>
          <a:p>
            <a:pPr marL="514350" indent="-514350">
              <a:buFont typeface="+mj-lt"/>
              <a:buAutoNum type="arabicPeriod"/>
            </a:pPr>
            <a:r>
              <a:rPr lang="en" dirty="0"/>
              <a:t>with the secretion </a:t>
            </a:r>
            <a:r>
              <a:rPr lang="en" dirty="0">
                <a:solidFill>
                  <a:srgbClr val="0070C0"/>
                </a:solidFill>
              </a:rPr>
              <a:t>of antidiuretic hormone</a:t>
            </a:r>
            <a:endParaRPr lang="en-US" dirty="0">
              <a:solidFill>
                <a:srgbClr val="0070C0"/>
              </a:solidFill>
            </a:endParaRPr>
          </a:p>
        </p:txBody>
      </p:sp>
      <p:grpSp>
        <p:nvGrpSpPr>
          <p:cNvPr id="24" name="Group 23"/>
          <p:cNvGrpSpPr/>
          <p:nvPr/>
        </p:nvGrpSpPr>
        <p:grpSpPr>
          <a:xfrm>
            <a:off x="6086535" y="1482507"/>
            <a:ext cx="5468773" cy="4306130"/>
            <a:chOff x="6613037" y="1044357"/>
            <a:chExt cx="5468773" cy="4306130"/>
          </a:xfrm>
        </p:grpSpPr>
        <p:sp>
          <p:nvSpPr>
            <p:cNvPr id="6" name="TextBox 5"/>
            <p:cNvSpPr txBox="1"/>
            <p:nvPr/>
          </p:nvSpPr>
          <p:spPr>
            <a:xfrm>
              <a:off x="10215562" y="2276475"/>
              <a:ext cx="1866248" cy="646331"/>
            </a:xfrm>
            <a:prstGeom prst="rect">
              <a:avLst/>
            </a:prstGeom>
            <a:noFill/>
            <a:ln>
              <a:solidFill>
                <a:schemeClr val="accent1"/>
              </a:solidFill>
            </a:ln>
          </p:spPr>
          <p:txBody>
            <a:bodyPr wrap="square" rtlCol="0">
              <a:spAutoFit/>
            </a:bodyPr>
            <a:lstStyle/>
            <a:p>
              <a:r>
                <a:rPr lang="en" dirty="0"/>
                <a:t>Increase in ADH secretion</a:t>
              </a:r>
              <a:endParaRPr lang="en-US" dirty="0"/>
            </a:p>
          </p:txBody>
        </p:sp>
        <p:sp>
          <p:nvSpPr>
            <p:cNvPr id="8" name="TextBox 7"/>
            <p:cNvSpPr txBox="1"/>
            <p:nvPr/>
          </p:nvSpPr>
          <p:spPr>
            <a:xfrm>
              <a:off x="9328941" y="3355419"/>
              <a:ext cx="2752869" cy="369332"/>
            </a:xfrm>
            <a:prstGeom prst="rect">
              <a:avLst/>
            </a:prstGeom>
            <a:noFill/>
            <a:ln>
              <a:solidFill>
                <a:schemeClr val="accent1"/>
              </a:solidFill>
            </a:ln>
          </p:spPr>
          <p:txBody>
            <a:bodyPr wrap="none" rtlCol="0">
              <a:spAutoFit/>
            </a:bodyPr>
            <a:lstStyle/>
            <a:p>
              <a:r>
                <a:rPr lang="en" dirty="0"/>
                <a:t>Reduced water excretion</a:t>
              </a:r>
              <a:endParaRPr lang="en-US" dirty="0"/>
            </a:p>
          </p:txBody>
        </p:sp>
        <p:sp>
          <p:nvSpPr>
            <p:cNvPr id="11" name="TextBox 10"/>
            <p:cNvSpPr txBox="1"/>
            <p:nvPr/>
          </p:nvSpPr>
          <p:spPr>
            <a:xfrm>
              <a:off x="6613037" y="4981155"/>
              <a:ext cx="5431808" cy="369332"/>
            </a:xfrm>
            <a:prstGeom prst="rect">
              <a:avLst/>
            </a:prstGeom>
            <a:noFill/>
            <a:ln>
              <a:solidFill>
                <a:schemeClr val="accent1"/>
              </a:solidFill>
            </a:ln>
          </p:spPr>
          <p:txBody>
            <a:bodyPr wrap="none" rtlCol="0">
              <a:spAutoFit/>
            </a:bodyPr>
            <a:lstStyle/>
            <a:p>
              <a:r>
                <a:rPr lang="en" dirty="0"/>
                <a:t>Decreased secretion of ADH or decreased thirst</a:t>
              </a:r>
              <a:endParaRPr lang="en-US" dirty="0"/>
            </a:p>
          </p:txBody>
        </p:sp>
        <p:grpSp>
          <p:nvGrpSpPr>
            <p:cNvPr id="23" name="Group 22"/>
            <p:cNvGrpSpPr/>
            <p:nvPr/>
          </p:nvGrpSpPr>
          <p:grpSpPr>
            <a:xfrm>
              <a:off x="6696075" y="1044357"/>
              <a:ext cx="4528705" cy="3940401"/>
              <a:chOff x="6696075" y="1044357"/>
              <a:chExt cx="4528705" cy="3940401"/>
            </a:xfrm>
          </p:grpSpPr>
          <p:sp>
            <p:nvSpPr>
              <p:cNvPr id="4" name="TextBox 3"/>
              <p:cNvSpPr txBox="1"/>
              <p:nvPr/>
            </p:nvSpPr>
            <p:spPr>
              <a:xfrm>
                <a:off x="7419975" y="1044357"/>
                <a:ext cx="3714991" cy="646331"/>
              </a:xfrm>
              <a:prstGeom prst="rect">
                <a:avLst/>
              </a:prstGeom>
              <a:noFill/>
              <a:ln>
                <a:solidFill>
                  <a:schemeClr val="accent1"/>
                </a:solidFill>
              </a:ln>
            </p:spPr>
            <p:txBody>
              <a:bodyPr wrap="none" rtlCol="0" anchor="ctr">
                <a:spAutoFit/>
              </a:bodyPr>
              <a:lstStyle/>
              <a:p>
                <a:pPr algn="ctr"/>
                <a:r>
                  <a:rPr lang="en" dirty="0"/>
                  <a:t>Increased plasma osmolarity or</a:t>
                </a:r>
              </a:p>
              <a:p>
                <a:pPr algn="ctr"/>
                <a:r>
                  <a:rPr lang="en" dirty="0"/>
                  <a:t>decrease in circulating volume</a:t>
                </a:r>
                <a:endParaRPr lang="en-US" dirty="0"/>
              </a:p>
            </p:txBody>
          </p:sp>
          <p:sp>
            <p:nvSpPr>
              <p:cNvPr id="5" name="TextBox 4"/>
              <p:cNvSpPr txBox="1"/>
              <p:nvPr/>
            </p:nvSpPr>
            <p:spPr>
              <a:xfrm>
                <a:off x="6696075" y="2276475"/>
                <a:ext cx="1644681" cy="369332"/>
              </a:xfrm>
              <a:prstGeom prst="rect">
                <a:avLst/>
              </a:prstGeom>
              <a:noFill/>
              <a:ln>
                <a:solidFill>
                  <a:schemeClr val="accent1"/>
                </a:solidFill>
              </a:ln>
            </p:spPr>
            <p:txBody>
              <a:bodyPr wrap="none" rtlCol="0">
                <a:spAutoFit/>
              </a:bodyPr>
              <a:lstStyle/>
              <a:p>
                <a:r>
                  <a:rPr lang="en" dirty="0"/>
                  <a:t>Feeling of thirst</a:t>
                </a:r>
                <a:endParaRPr lang="en-US" dirty="0"/>
              </a:p>
            </p:txBody>
          </p:sp>
          <p:sp>
            <p:nvSpPr>
              <p:cNvPr id="7" name="TextBox 6"/>
              <p:cNvSpPr txBox="1"/>
              <p:nvPr/>
            </p:nvSpPr>
            <p:spPr>
              <a:xfrm>
                <a:off x="6696075" y="3355419"/>
                <a:ext cx="2335383" cy="369332"/>
              </a:xfrm>
              <a:prstGeom prst="rect">
                <a:avLst/>
              </a:prstGeom>
              <a:noFill/>
              <a:ln>
                <a:solidFill>
                  <a:schemeClr val="accent1"/>
                </a:solidFill>
              </a:ln>
            </p:spPr>
            <p:txBody>
              <a:bodyPr wrap="none" rtlCol="0">
                <a:spAutoFit/>
              </a:bodyPr>
              <a:lstStyle/>
              <a:p>
                <a:r>
                  <a:rPr lang="en" dirty="0"/>
                  <a:t>Increasing water intake</a:t>
                </a:r>
                <a:endParaRPr lang="en-US" dirty="0"/>
              </a:p>
            </p:txBody>
          </p:sp>
          <p:sp>
            <p:nvSpPr>
              <p:cNvPr id="9" name="TextBox 8"/>
              <p:cNvSpPr txBox="1"/>
              <p:nvPr/>
            </p:nvSpPr>
            <p:spPr>
              <a:xfrm>
                <a:off x="8040414" y="4249697"/>
                <a:ext cx="2696316" cy="369332"/>
              </a:xfrm>
              <a:prstGeom prst="rect">
                <a:avLst/>
              </a:prstGeom>
              <a:noFill/>
              <a:ln>
                <a:solidFill>
                  <a:schemeClr val="accent1"/>
                </a:solidFill>
              </a:ln>
            </p:spPr>
            <p:txBody>
              <a:bodyPr wrap="none" rtlCol="0">
                <a:spAutoFit/>
              </a:bodyPr>
              <a:lstStyle/>
              <a:p>
                <a:r>
                  <a:rPr lang="en" dirty="0"/>
                  <a:t>Increased water retention</a:t>
                </a:r>
              </a:p>
            </p:txBody>
          </p:sp>
          <p:sp>
            <p:nvSpPr>
              <p:cNvPr id="10" name="TextBox 9"/>
              <p:cNvSpPr txBox="1"/>
              <p:nvPr/>
            </p:nvSpPr>
            <p:spPr>
              <a:xfrm>
                <a:off x="7552364" y="4615426"/>
                <a:ext cx="3672416" cy="369332"/>
              </a:xfrm>
              <a:prstGeom prst="rect">
                <a:avLst/>
              </a:prstGeom>
              <a:noFill/>
              <a:ln>
                <a:solidFill>
                  <a:schemeClr val="accent1"/>
                </a:solidFill>
              </a:ln>
            </p:spPr>
            <p:txBody>
              <a:bodyPr wrap="none" rtlCol="0">
                <a:spAutoFit/>
              </a:bodyPr>
              <a:lstStyle/>
              <a:p>
                <a:r>
                  <a:rPr lang="en" dirty="0"/>
                  <a:t>Increase in circulating volume</a:t>
                </a:r>
                <a:endParaRPr lang="en-US" dirty="0"/>
              </a:p>
            </p:txBody>
          </p:sp>
          <p:cxnSp>
            <p:nvCxnSpPr>
              <p:cNvPr id="13" name="Straight Arrow Connector 12"/>
              <p:cNvCxnSpPr/>
              <p:nvPr/>
            </p:nvCxnSpPr>
            <p:spPr>
              <a:xfrm flipH="1">
                <a:off x="7943850" y="1751529"/>
                <a:ext cx="409575" cy="4483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039350" y="1767275"/>
                <a:ext cx="352425" cy="43261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795350" y="2776433"/>
                <a:ext cx="0" cy="45516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686341" y="2776433"/>
                <a:ext cx="0" cy="45516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8189195" y="3817640"/>
                <a:ext cx="308700" cy="4015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9906732" y="3745637"/>
                <a:ext cx="308830" cy="45340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sp>
        <p:nvSpPr>
          <p:cNvPr id="12" name="Slide Number Placeholder 11"/>
          <p:cNvSpPr>
            <a:spLocks noGrp="1"/>
          </p:cNvSpPr>
          <p:nvPr>
            <p:ph type="sldNum" sz="quarter" idx="12"/>
          </p:nvPr>
        </p:nvSpPr>
        <p:spPr/>
        <p:txBody>
          <a:bodyPr/>
          <a:lstStyle/>
          <a:p>
            <a:fld id="{A134EC62-E7B5-4728-A7FE-3758188B631D}" type="slidenum">
              <a:rPr lang="en-US" smtClean="0"/>
              <a:t>17</a:t>
            </a:fld>
            <a:endParaRPr lang="en-US"/>
          </a:p>
        </p:txBody>
      </p:sp>
    </p:spTree>
    <p:extLst>
      <p:ext uri="{BB962C8B-B14F-4D97-AF65-F5344CB8AC3E}">
        <p14:creationId xmlns:p14="http://schemas.microsoft.com/office/powerpoint/2010/main" val="2611514951"/>
      </p:ext>
    </p:extLst>
  </p:cSld>
  <p:clrMapOvr>
    <a:masterClrMapping/>
  </p:clrMapOvr>
  <mc:AlternateContent xmlns:mc="http://schemas.openxmlformats.org/markup-compatibility/2006" xmlns:p14="http://schemas.microsoft.com/office/powerpoint/2010/main">
    <mc:Choice Requires="p14">
      <p:transition spd="slow" p14:dur="2000" advTm="30386"/>
    </mc:Choice>
    <mc:Fallback xmlns="">
      <p:transition spd="slow" advTm="3038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771229" y="762010"/>
            <a:ext cx="4232201" cy="5968989"/>
            <a:chOff x="771229" y="762010"/>
            <a:chExt cx="4232201" cy="5968989"/>
          </a:xfrm>
        </p:grpSpPr>
        <p:sp>
          <p:nvSpPr>
            <p:cNvPr id="5" name="object 2"/>
            <p:cNvSpPr/>
            <p:nvPr/>
          </p:nvSpPr>
          <p:spPr>
            <a:xfrm>
              <a:off x="771229" y="762010"/>
              <a:ext cx="4232201" cy="5968989"/>
            </a:xfrm>
            <a:prstGeom prst="rect">
              <a:avLst/>
            </a:prstGeom>
            <a:blipFill>
              <a:blip r:embed="rId3" cstate="print"/>
              <a:stretch>
                <a:fillRect/>
              </a:stretch>
            </a:blipFill>
          </p:spPr>
          <p:txBody>
            <a:bodyPr wrap="square" lIns="0" tIns="0" rIns="0" bIns="0" rtlCol="0"/>
            <a:lstStyle/>
            <a:p>
              <a:endParaRPr dirty="0"/>
            </a:p>
          </p:txBody>
        </p:sp>
        <p:sp>
          <p:nvSpPr>
            <p:cNvPr id="6" name="object 3"/>
            <p:cNvSpPr txBox="1"/>
            <p:nvPr/>
          </p:nvSpPr>
          <p:spPr>
            <a:xfrm>
              <a:off x="3724912" y="1809109"/>
              <a:ext cx="523238" cy="162224"/>
            </a:xfrm>
            <a:prstGeom prst="rect">
              <a:avLst/>
            </a:prstGeom>
          </p:spPr>
          <p:txBody>
            <a:bodyPr vert="horz" wrap="square" lIns="0" tIns="15875" rIns="0" bIns="0" rtlCol="0">
              <a:spAutoFit/>
            </a:bodyPr>
            <a:lstStyle/>
            <a:p>
              <a:pPr marL="12700">
                <a:lnSpc>
                  <a:spcPct val="100000"/>
                </a:lnSpc>
                <a:spcBef>
                  <a:spcPts val="125"/>
                </a:spcBef>
              </a:pPr>
              <a:r>
                <a:rPr lang="en-US" sz="950" b="1" spc="-10" dirty="0">
                  <a:solidFill>
                    <a:srgbClr val="221F1F"/>
                  </a:solidFill>
                  <a:latin typeface="Calibri"/>
                  <a:cs typeface="Calibri"/>
                </a:rPr>
                <a:t>Kidney</a:t>
              </a:r>
              <a:endParaRPr sz="950" dirty="0">
                <a:latin typeface="Calibri"/>
                <a:cs typeface="Calibri"/>
              </a:endParaRPr>
            </a:p>
          </p:txBody>
        </p:sp>
        <p:sp>
          <p:nvSpPr>
            <p:cNvPr id="7" name="object 4"/>
            <p:cNvSpPr txBox="1"/>
            <p:nvPr/>
          </p:nvSpPr>
          <p:spPr>
            <a:xfrm>
              <a:off x="1035686" y="2480491"/>
              <a:ext cx="515620" cy="173990"/>
            </a:xfrm>
            <a:prstGeom prst="rect">
              <a:avLst/>
            </a:prstGeom>
          </p:spPr>
          <p:txBody>
            <a:bodyPr vert="horz" wrap="square" lIns="0" tIns="15875" rIns="0" bIns="0" rtlCol="0">
              <a:spAutoFit/>
            </a:bodyPr>
            <a:lstStyle/>
            <a:p>
              <a:pPr marL="12700">
                <a:lnSpc>
                  <a:spcPct val="100000"/>
                </a:lnSpc>
                <a:spcBef>
                  <a:spcPts val="125"/>
                </a:spcBef>
              </a:pPr>
              <a:r>
                <a:rPr sz="950" b="1" dirty="0">
                  <a:solidFill>
                    <a:srgbClr val="221F1F"/>
                  </a:solidFill>
                  <a:latin typeface="Calibri"/>
                  <a:cs typeface="Calibri"/>
                </a:rPr>
                <a:t>Dry</a:t>
              </a:r>
              <a:r>
                <a:rPr sz="950" b="1" spc="-10" dirty="0">
                  <a:solidFill>
                    <a:srgbClr val="221F1F"/>
                  </a:solidFill>
                  <a:latin typeface="Calibri"/>
                  <a:cs typeface="Calibri"/>
                </a:rPr>
                <a:t> </a:t>
              </a:r>
              <a:r>
                <a:rPr sz="950" b="1" spc="-5" dirty="0">
                  <a:solidFill>
                    <a:srgbClr val="221F1F"/>
                  </a:solidFill>
                  <a:latin typeface="Calibri"/>
                  <a:cs typeface="Calibri"/>
                </a:rPr>
                <a:t>mouth</a:t>
              </a:r>
              <a:endParaRPr sz="950" dirty="0">
                <a:latin typeface="Calibri"/>
                <a:cs typeface="Calibri"/>
              </a:endParaRPr>
            </a:p>
          </p:txBody>
        </p:sp>
        <p:sp>
          <p:nvSpPr>
            <p:cNvPr id="8" name="object 5"/>
            <p:cNvSpPr txBox="1"/>
            <p:nvPr/>
          </p:nvSpPr>
          <p:spPr>
            <a:xfrm>
              <a:off x="3362581" y="2343082"/>
              <a:ext cx="1074420" cy="174625"/>
            </a:xfrm>
            <a:prstGeom prst="rect">
              <a:avLst/>
            </a:prstGeom>
          </p:spPr>
          <p:txBody>
            <a:bodyPr vert="horz" wrap="square" lIns="0" tIns="15875" rIns="0" bIns="0" rtlCol="0">
              <a:spAutoFit/>
            </a:bodyPr>
            <a:lstStyle/>
            <a:p>
              <a:pPr marL="12700">
                <a:lnSpc>
                  <a:spcPct val="100000"/>
                </a:lnSpc>
                <a:spcBef>
                  <a:spcPts val="125"/>
                </a:spcBef>
              </a:pPr>
              <a:r>
                <a:rPr sz="950" b="1" spc="10" dirty="0">
                  <a:solidFill>
                    <a:srgbClr val="221F1F"/>
                  </a:solidFill>
                  <a:latin typeface="Calibri"/>
                  <a:cs typeface="Calibri"/>
                </a:rPr>
                <a:t>Renin-angiotensin</a:t>
              </a:r>
              <a:endParaRPr sz="950" dirty="0">
                <a:latin typeface="Calibri"/>
                <a:cs typeface="Calibri"/>
              </a:endParaRPr>
            </a:p>
          </p:txBody>
        </p:sp>
        <p:sp>
          <p:nvSpPr>
            <p:cNvPr id="9" name="object 6"/>
            <p:cNvSpPr txBox="1"/>
            <p:nvPr/>
          </p:nvSpPr>
          <p:spPr>
            <a:xfrm>
              <a:off x="1989602" y="1702462"/>
              <a:ext cx="894080" cy="466025"/>
            </a:xfrm>
            <a:prstGeom prst="rect">
              <a:avLst/>
            </a:prstGeom>
          </p:spPr>
          <p:txBody>
            <a:bodyPr vert="horz" wrap="square" lIns="0" tIns="7620" rIns="0" bIns="0" rtlCol="0">
              <a:spAutoFit/>
            </a:bodyPr>
            <a:lstStyle/>
            <a:p>
              <a:pPr marL="41275" marR="5080" indent="-28575">
                <a:lnSpc>
                  <a:spcPct val="105500"/>
                </a:lnSpc>
                <a:spcBef>
                  <a:spcPts val="60"/>
                </a:spcBef>
              </a:pPr>
              <a:r>
                <a:rPr lang="en-US" sz="950" b="1" spc="25" dirty="0">
                  <a:solidFill>
                    <a:srgbClr val="221F1F"/>
                  </a:solidFill>
                  <a:latin typeface="Calibri"/>
                  <a:cs typeface="Calibri"/>
                </a:rPr>
                <a:t>Osmolarity receptors in</a:t>
              </a:r>
              <a:r>
                <a:rPr sz="950" b="1" spc="-35" dirty="0">
                  <a:solidFill>
                    <a:srgbClr val="221F1F"/>
                  </a:solidFill>
                  <a:latin typeface="Calibri"/>
                  <a:cs typeface="Calibri"/>
                </a:rPr>
                <a:t> </a:t>
              </a:r>
              <a:r>
                <a:rPr sz="950" b="1" spc="-5" dirty="0">
                  <a:solidFill>
                    <a:srgbClr val="221F1F"/>
                  </a:solidFill>
                  <a:latin typeface="Calibri"/>
                  <a:cs typeface="Calibri"/>
                </a:rPr>
                <a:t>hypothalamus</a:t>
              </a:r>
              <a:endParaRPr sz="950" dirty="0">
                <a:latin typeface="Calibri"/>
                <a:cs typeface="Calibri"/>
              </a:endParaRPr>
            </a:p>
          </p:txBody>
        </p:sp>
        <p:sp>
          <p:nvSpPr>
            <p:cNvPr id="10" name="object 7"/>
            <p:cNvSpPr txBox="1"/>
            <p:nvPr/>
          </p:nvSpPr>
          <p:spPr>
            <a:xfrm>
              <a:off x="1350550" y="3431154"/>
              <a:ext cx="845819" cy="327025"/>
            </a:xfrm>
            <a:prstGeom prst="rect">
              <a:avLst/>
            </a:prstGeom>
          </p:spPr>
          <p:txBody>
            <a:bodyPr vert="horz" wrap="square" lIns="0" tIns="15875" rIns="0" bIns="0" rtlCol="0">
              <a:spAutoFit/>
            </a:bodyPr>
            <a:lstStyle/>
            <a:p>
              <a:pPr marL="22225">
                <a:lnSpc>
                  <a:spcPct val="100000"/>
                </a:lnSpc>
                <a:spcBef>
                  <a:spcPts val="125"/>
                </a:spcBef>
              </a:pPr>
              <a:r>
                <a:rPr sz="950" b="1" spc="15" dirty="0">
                  <a:solidFill>
                    <a:srgbClr val="221F1F"/>
                  </a:solidFill>
                  <a:latin typeface="Calibri"/>
                  <a:cs typeface="Calibri"/>
                </a:rPr>
                <a:t>Center </a:t>
              </a:r>
              <a:r>
                <a:rPr sz="950" b="1" spc="25" dirty="0">
                  <a:solidFill>
                    <a:srgbClr val="221F1F"/>
                  </a:solidFill>
                  <a:latin typeface="Calibri"/>
                  <a:cs typeface="Calibri"/>
                </a:rPr>
                <a:t>for</a:t>
              </a:r>
              <a:r>
                <a:rPr sz="950" b="1" spc="-35" dirty="0">
                  <a:solidFill>
                    <a:srgbClr val="221F1F"/>
                  </a:solidFill>
                  <a:latin typeface="Calibri"/>
                  <a:cs typeface="Calibri"/>
                </a:rPr>
                <a:t> </a:t>
              </a:r>
              <a:r>
                <a:rPr sz="950" b="1" spc="30" dirty="0">
                  <a:solidFill>
                    <a:srgbClr val="221F1F"/>
                  </a:solidFill>
                  <a:latin typeface="Calibri"/>
                  <a:cs typeface="Calibri"/>
                </a:rPr>
                <a:t>thirst</a:t>
              </a:r>
              <a:endParaRPr sz="950" dirty="0">
                <a:latin typeface="Calibri"/>
                <a:cs typeface="Calibri"/>
              </a:endParaRPr>
            </a:p>
            <a:p>
              <a:pPr marL="12700">
                <a:lnSpc>
                  <a:spcPct val="100000"/>
                </a:lnSpc>
                <a:spcBef>
                  <a:spcPts val="60"/>
                </a:spcBef>
              </a:pPr>
              <a:r>
                <a:rPr sz="950" b="1" spc="10" dirty="0">
                  <a:solidFill>
                    <a:srgbClr val="221F1F"/>
                  </a:solidFill>
                  <a:latin typeface="Calibri"/>
                  <a:cs typeface="Calibri"/>
                </a:rPr>
                <a:t>in</a:t>
              </a:r>
              <a:r>
                <a:rPr sz="950" b="1" spc="-60" dirty="0">
                  <a:solidFill>
                    <a:srgbClr val="221F1F"/>
                  </a:solidFill>
                  <a:latin typeface="Calibri"/>
                  <a:cs typeface="Calibri"/>
                </a:rPr>
                <a:t> </a:t>
              </a:r>
              <a:r>
                <a:rPr sz="950" b="1" spc="-5" dirty="0">
                  <a:solidFill>
                    <a:srgbClr val="221F1F"/>
                  </a:solidFill>
                  <a:latin typeface="Calibri"/>
                  <a:cs typeface="Calibri"/>
                </a:rPr>
                <a:t>hypothalamus</a:t>
              </a:r>
              <a:endParaRPr sz="950" dirty="0">
                <a:latin typeface="Calibri"/>
                <a:cs typeface="Calibri"/>
              </a:endParaRPr>
            </a:p>
          </p:txBody>
        </p:sp>
        <p:sp>
          <p:nvSpPr>
            <p:cNvPr id="11" name="object 8"/>
            <p:cNvSpPr txBox="1"/>
            <p:nvPr/>
          </p:nvSpPr>
          <p:spPr>
            <a:xfrm>
              <a:off x="1293496" y="4174166"/>
              <a:ext cx="830580" cy="327660"/>
            </a:xfrm>
            <a:prstGeom prst="rect">
              <a:avLst/>
            </a:prstGeom>
          </p:spPr>
          <p:txBody>
            <a:bodyPr vert="horz" wrap="square" lIns="0" tIns="15875" rIns="0" bIns="0" rtlCol="0">
              <a:spAutoFit/>
            </a:bodyPr>
            <a:lstStyle/>
            <a:p>
              <a:pPr marL="50800">
                <a:lnSpc>
                  <a:spcPct val="100000"/>
                </a:lnSpc>
                <a:spcBef>
                  <a:spcPts val="125"/>
                </a:spcBef>
              </a:pPr>
              <a:r>
                <a:rPr sz="950" b="1" spc="5" dirty="0">
                  <a:solidFill>
                    <a:srgbClr val="221F1F"/>
                  </a:solidFill>
                  <a:latin typeface="Calibri"/>
                  <a:cs typeface="Calibri"/>
                </a:rPr>
                <a:t>Feeling</a:t>
              </a:r>
              <a:r>
                <a:rPr sz="950" b="1" spc="25" dirty="0">
                  <a:solidFill>
                    <a:srgbClr val="221F1F"/>
                  </a:solidFill>
                  <a:latin typeface="Calibri"/>
                  <a:cs typeface="Calibri"/>
                </a:rPr>
                <a:t> </a:t>
              </a:r>
              <a:r>
                <a:rPr sz="950" b="1" spc="15" dirty="0">
                  <a:solidFill>
                    <a:srgbClr val="221F1F"/>
                  </a:solidFill>
                  <a:latin typeface="Calibri"/>
                  <a:cs typeface="Calibri"/>
                </a:rPr>
                <a:t>thirst:</a:t>
              </a:r>
              <a:endParaRPr sz="950" dirty="0">
                <a:latin typeface="Calibri"/>
                <a:cs typeface="Calibri"/>
              </a:endParaRPr>
            </a:p>
            <a:p>
              <a:pPr marL="12700">
                <a:lnSpc>
                  <a:spcPct val="100000"/>
                </a:lnSpc>
                <a:spcBef>
                  <a:spcPts val="65"/>
                </a:spcBef>
              </a:pPr>
              <a:r>
                <a:rPr sz="950" b="1" dirty="0">
                  <a:solidFill>
                    <a:srgbClr val="221F1F"/>
                  </a:solidFill>
                  <a:latin typeface="Calibri"/>
                  <a:cs typeface="Calibri"/>
                </a:rPr>
                <a:t>Taking</a:t>
              </a:r>
              <a:r>
                <a:rPr sz="950" b="1" spc="130" dirty="0">
                  <a:solidFill>
                    <a:srgbClr val="221F1F"/>
                  </a:solidFill>
                  <a:latin typeface="Calibri"/>
                  <a:cs typeface="Calibri"/>
                </a:rPr>
                <a:t> </a:t>
              </a:r>
              <a:r>
                <a:rPr sz="950" b="1" spc="10" dirty="0">
                  <a:solidFill>
                    <a:srgbClr val="221F1F"/>
                  </a:solidFill>
                  <a:latin typeface="Calibri"/>
                  <a:cs typeface="Calibri"/>
                </a:rPr>
                <a:t>water</a:t>
              </a:r>
              <a:endParaRPr sz="950" dirty="0">
                <a:latin typeface="Calibri"/>
                <a:cs typeface="Calibri"/>
              </a:endParaRPr>
            </a:p>
          </p:txBody>
        </p:sp>
        <p:sp>
          <p:nvSpPr>
            <p:cNvPr id="12" name="object 9"/>
            <p:cNvSpPr txBox="1"/>
            <p:nvPr/>
          </p:nvSpPr>
          <p:spPr>
            <a:xfrm>
              <a:off x="1236346" y="5700707"/>
              <a:ext cx="954405" cy="327025"/>
            </a:xfrm>
            <a:prstGeom prst="rect">
              <a:avLst/>
            </a:prstGeom>
          </p:spPr>
          <p:txBody>
            <a:bodyPr vert="horz" wrap="square" lIns="0" tIns="15875" rIns="0" bIns="0" rtlCol="0">
              <a:spAutoFit/>
            </a:bodyPr>
            <a:lstStyle/>
            <a:p>
              <a:pPr algn="ctr">
                <a:lnSpc>
                  <a:spcPct val="100000"/>
                </a:lnSpc>
                <a:spcBef>
                  <a:spcPts val="125"/>
                </a:spcBef>
              </a:pPr>
              <a:r>
                <a:rPr sz="950" b="1" dirty="0">
                  <a:solidFill>
                    <a:srgbClr val="221F1F"/>
                  </a:solidFill>
                  <a:latin typeface="Calibri"/>
                  <a:cs typeface="Calibri"/>
                </a:rPr>
                <a:t>Absorption</a:t>
              </a:r>
              <a:r>
                <a:rPr sz="950" b="1" spc="150" dirty="0">
                  <a:solidFill>
                    <a:srgbClr val="221F1F"/>
                  </a:solidFill>
                  <a:latin typeface="Calibri"/>
                  <a:cs typeface="Calibri"/>
                </a:rPr>
                <a:t> </a:t>
              </a:r>
              <a:r>
                <a:rPr sz="950" b="1" spc="10" dirty="0">
                  <a:solidFill>
                    <a:srgbClr val="221F1F"/>
                  </a:solidFill>
                  <a:latin typeface="Calibri"/>
                  <a:cs typeface="Calibri"/>
                </a:rPr>
                <a:t>water</a:t>
              </a:r>
              <a:endParaRPr sz="950" dirty="0">
                <a:latin typeface="Calibri"/>
                <a:cs typeface="Calibri"/>
              </a:endParaRPr>
            </a:p>
            <a:p>
              <a:pPr marL="1905" algn="ctr">
                <a:lnSpc>
                  <a:spcPct val="100000"/>
                </a:lnSpc>
                <a:spcBef>
                  <a:spcPts val="60"/>
                </a:spcBef>
              </a:pPr>
              <a:r>
                <a:rPr sz="950" b="1" spc="10" dirty="0">
                  <a:solidFill>
                    <a:srgbClr val="221F1F"/>
                  </a:solidFill>
                  <a:latin typeface="Calibri"/>
                  <a:cs typeface="Calibri"/>
                </a:rPr>
                <a:t>in</a:t>
              </a:r>
              <a:r>
                <a:rPr sz="950" b="1" spc="-15" dirty="0">
                  <a:solidFill>
                    <a:srgbClr val="221F1F"/>
                  </a:solidFill>
                  <a:latin typeface="Calibri"/>
                  <a:cs typeface="Calibri"/>
                </a:rPr>
                <a:t> </a:t>
              </a:r>
              <a:r>
                <a:rPr sz="950" b="1" spc="5" dirty="0">
                  <a:solidFill>
                    <a:srgbClr val="221F1F"/>
                  </a:solidFill>
                  <a:latin typeface="Calibri"/>
                  <a:cs typeface="Calibri"/>
                </a:rPr>
                <a:t>DIG</a:t>
              </a:r>
              <a:endParaRPr sz="950" dirty="0">
                <a:latin typeface="Calibri"/>
                <a:cs typeface="Calibri"/>
              </a:endParaRPr>
            </a:p>
          </p:txBody>
        </p:sp>
        <p:sp>
          <p:nvSpPr>
            <p:cNvPr id="13" name="object 10"/>
            <p:cNvSpPr txBox="1"/>
            <p:nvPr/>
          </p:nvSpPr>
          <p:spPr>
            <a:xfrm>
              <a:off x="3457831" y="2886770"/>
              <a:ext cx="931544" cy="174625"/>
            </a:xfrm>
            <a:prstGeom prst="rect">
              <a:avLst/>
            </a:prstGeom>
          </p:spPr>
          <p:txBody>
            <a:bodyPr vert="horz" wrap="square" lIns="0" tIns="15875" rIns="0" bIns="0" rtlCol="0">
              <a:spAutoFit/>
            </a:bodyPr>
            <a:lstStyle/>
            <a:p>
              <a:pPr marL="12700">
                <a:lnSpc>
                  <a:spcPct val="100000"/>
                </a:lnSpc>
                <a:spcBef>
                  <a:spcPts val="125"/>
                </a:spcBef>
              </a:pPr>
              <a:r>
                <a:rPr sz="950" b="1" spc="15" dirty="0">
                  <a:solidFill>
                    <a:srgbClr val="221F1F"/>
                  </a:solidFill>
                  <a:latin typeface="Symbol"/>
                  <a:cs typeface="Symbol"/>
                </a:rPr>
                <a:t></a:t>
              </a:r>
              <a:r>
                <a:rPr sz="950" b="1" spc="15" dirty="0">
                  <a:solidFill>
                    <a:srgbClr val="221F1F"/>
                  </a:solidFill>
                  <a:latin typeface="Times New Roman"/>
                  <a:cs typeface="Times New Roman"/>
                </a:rPr>
                <a:t> </a:t>
              </a:r>
              <a:r>
                <a:rPr sz="950" b="1" spc="15" dirty="0">
                  <a:solidFill>
                    <a:srgbClr val="221F1F"/>
                  </a:solidFill>
                  <a:latin typeface="Calibri"/>
                  <a:cs typeface="Calibri"/>
                </a:rPr>
                <a:t>Angiotensin</a:t>
              </a:r>
              <a:r>
                <a:rPr sz="950" b="1" spc="70" dirty="0">
                  <a:solidFill>
                    <a:srgbClr val="221F1F"/>
                  </a:solidFill>
                  <a:latin typeface="Calibri"/>
                  <a:cs typeface="Calibri"/>
                </a:rPr>
                <a:t> </a:t>
              </a:r>
              <a:r>
                <a:rPr sz="950" b="1" spc="-35" dirty="0">
                  <a:solidFill>
                    <a:srgbClr val="221F1F"/>
                  </a:solidFill>
                  <a:latin typeface="Calibri"/>
                  <a:cs typeface="Calibri"/>
                </a:rPr>
                <a:t>II</a:t>
              </a:r>
              <a:endParaRPr sz="950" dirty="0">
                <a:latin typeface="Calibri"/>
                <a:cs typeface="Calibri"/>
              </a:endParaRPr>
            </a:p>
          </p:txBody>
        </p:sp>
        <p:sp>
          <p:nvSpPr>
            <p:cNvPr id="14" name="object 11"/>
            <p:cNvSpPr txBox="1"/>
            <p:nvPr/>
          </p:nvSpPr>
          <p:spPr>
            <a:xfrm>
              <a:off x="1198249" y="826765"/>
              <a:ext cx="1259205" cy="173990"/>
            </a:xfrm>
            <a:prstGeom prst="rect">
              <a:avLst/>
            </a:prstGeom>
          </p:spPr>
          <p:txBody>
            <a:bodyPr vert="horz" wrap="square" lIns="0" tIns="15875" rIns="0" bIns="0" rtlCol="0">
              <a:spAutoFit/>
            </a:bodyPr>
            <a:lstStyle/>
            <a:p>
              <a:pPr marL="12700">
                <a:lnSpc>
                  <a:spcPct val="100000"/>
                </a:lnSpc>
                <a:spcBef>
                  <a:spcPts val="125"/>
                </a:spcBef>
              </a:pPr>
              <a:r>
                <a:rPr sz="950" b="1" spc="10" dirty="0">
                  <a:solidFill>
                    <a:srgbClr val="221F1F"/>
                  </a:solidFill>
                  <a:latin typeface="Symbol"/>
                  <a:cs typeface="Symbol"/>
                </a:rPr>
                <a:t> </a:t>
              </a:r>
              <a:r>
                <a:rPr sz="950" b="1" spc="10" dirty="0">
                  <a:solidFill>
                    <a:srgbClr val="221F1F"/>
                  </a:solidFill>
                  <a:latin typeface="Calibri"/>
                  <a:cs typeface="Calibri"/>
                </a:rPr>
                <a:t>Osmolarity</a:t>
              </a:r>
              <a:r>
                <a:rPr sz="950" b="1" spc="85" dirty="0">
                  <a:solidFill>
                    <a:srgbClr val="221F1F"/>
                  </a:solidFill>
                  <a:latin typeface="Calibri"/>
                  <a:cs typeface="Calibri"/>
                </a:rPr>
                <a:t> </a:t>
              </a:r>
              <a:r>
                <a:rPr sz="950" b="1" spc="10" dirty="0">
                  <a:solidFill>
                    <a:srgbClr val="221F1F"/>
                  </a:solidFill>
                  <a:latin typeface="Calibri"/>
                  <a:cs typeface="Calibri"/>
                </a:rPr>
                <a:t>plasma</a:t>
              </a:r>
              <a:endParaRPr sz="950" dirty="0">
                <a:latin typeface="Calibri"/>
                <a:cs typeface="Calibri"/>
              </a:endParaRPr>
            </a:p>
          </p:txBody>
        </p:sp>
        <p:sp>
          <p:nvSpPr>
            <p:cNvPr id="15" name="object 12"/>
            <p:cNvSpPr txBox="1"/>
            <p:nvPr/>
          </p:nvSpPr>
          <p:spPr>
            <a:xfrm>
              <a:off x="3438781" y="1284600"/>
              <a:ext cx="972185" cy="173990"/>
            </a:xfrm>
            <a:prstGeom prst="rect">
              <a:avLst/>
            </a:prstGeom>
          </p:spPr>
          <p:txBody>
            <a:bodyPr vert="horz" wrap="square" lIns="0" tIns="15875" rIns="0" bIns="0" rtlCol="0">
              <a:spAutoFit/>
            </a:bodyPr>
            <a:lstStyle/>
            <a:p>
              <a:pPr marL="12700">
                <a:lnSpc>
                  <a:spcPct val="100000"/>
                </a:lnSpc>
                <a:spcBef>
                  <a:spcPts val="125"/>
                </a:spcBef>
              </a:pPr>
              <a:r>
                <a:rPr sz="950" b="1" spc="10" dirty="0">
                  <a:solidFill>
                    <a:srgbClr val="221F1F"/>
                  </a:solidFill>
                  <a:latin typeface="Arial"/>
                  <a:cs typeface="Arial"/>
                </a:rPr>
                <a:t>↓ </a:t>
              </a:r>
              <a:r>
                <a:rPr sz="950" b="1" spc="-5" dirty="0">
                  <a:solidFill>
                    <a:srgbClr val="221F1F"/>
                  </a:solidFill>
                  <a:latin typeface="Calibri"/>
                  <a:cs typeface="Calibri"/>
                </a:rPr>
                <a:t>Blood</a:t>
              </a:r>
              <a:r>
                <a:rPr sz="950" b="1" spc="80" dirty="0">
                  <a:solidFill>
                    <a:srgbClr val="221F1F"/>
                  </a:solidFill>
                  <a:latin typeface="Calibri"/>
                  <a:cs typeface="Calibri"/>
                </a:rPr>
                <a:t> </a:t>
              </a:r>
              <a:r>
                <a:rPr sz="950" b="1" spc="-5" dirty="0">
                  <a:solidFill>
                    <a:srgbClr val="221F1F"/>
                  </a:solidFill>
                  <a:latin typeface="Calibri"/>
                  <a:cs typeface="Calibri"/>
                </a:rPr>
                <a:t>pressure</a:t>
              </a:r>
              <a:endParaRPr sz="950" dirty="0">
                <a:latin typeface="Calibri"/>
                <a:cs typeface="Calibri"/>
              </a:endParaRPr>
            </a:p>
          </p:txBody>
        </p:sp>
        <p:sp>
          <p:nvSpPr>
            <p:cNvPr id="16" name="object 13"/>
            <p:cNvSpPr txBox="1"/>
            <p:nvPr/>
          </p:nvSpPr>
          <p:spPr>
            <a:xfrm>
              <a:off x="1067118" y="4785044"/>
              <a:ext cx="1283335" cy="480059"/>
            </a:xfrm>
            <a:prstGeom prst="rect">
              <a:avLst/>
            </a:prstGeom>
          </p:spPr>
          <p:txBody>
            <a:bodyPr vert="horz" wrap="square" lIns="0" tIns="15875" rIns="0" bIns="0" rtlCol="0">
              <a:spAutoFit/>
            </a:bodyPr>
            <a:lstStyle/>
            <a:p>
              <a:pPr algn="ctr">
                <a:lnSpc>
                  <a:spcPct val="100000"/>
                </a:lnSpc>
                <a:spcBef>
                  <a:spcPts val="125"/>
                </a:spcBef>
              </a:pPr>
              <a:r>
                <a:rPr sz="950" b="1" spc="15" dirty="0">
                  <a:solidFill>
                    <a:srgbClr val="221F1F"/>
                  </a:solidFill>
                  <a:latin typeface="Calibri"/>
                  <a:cs typeface="Calibri"/>
                </a:rPr>
                <a:t>Water </a:t>
              </a:r>
              <a:r>
                <a:rPr sz="950" b="1" spc="10" dirty="0">
                  <a:solidFill>
                    <a:srgbClr val="221F1F"/>
                  </a:solidFill>
                  <a:latin typeface="Calibri"/>
                  <a:cs typeface="Calibri"/>
                </a:rPr>
                <a:t>moistens </a:t>
              </a:r>
              <a:r>
                <a:rPr sz="950" b="1" spc="-10" dirty="0">
                  <a:solidFill>
                    <a:srgbClr val="221F1F"/>
                  </a:solidFill>
                  <a:latin typeface="Calibri"/>
                  <a:cs typeface="Calibri"/>
                </a:rPr>
                <a:t>the mouth,</a:t>
              </a:r>
              <a:r>
                <a:rPr sz="950" b="1" spc="185" dirty="0">
                  <a:solidFill>
                    <a:srgbClr val="221F1F"/>
                  </a:solidFill>
                  <a:latin typeface="Calibri"/>
                  <a:cs typeface="Calibri"/>
                </a:rPr>
                <a:t> </a:t>
              </a:r>
              <a:r>
                <a:rPr sz="950" b="1" spc="15" dirty="0">
                  <a:solidFill>
                    <a:srgbClr val="221F1F"/>
                  </a:solidFill>
                  <a:latin typeface="Calibri"/>
                  <a:cs typeface="Calibri"/>
                </a:rPr>
                <a:t>throat.</a:t>
              </a:r>
              <a:endParaRPr sz="950" dirty="0">
                <a:latin typeface="Calibri"/>
                <a:cs typeface="Calibri"/>
              </a:endParaRPr>
            </a:p>
            <a:p>
              <a:pPr algn="ctr">
                <a:lnSpc>
                  <a:spcPct val="100000"/>
                </a:lnSpc>
                <a:spcBef>
                  <a:spcPts val="60"/>
                </a:spcBef>
              </a:pPr>
              <a:r>
                <a:rPr sz="950" b="1" spc="10" dirty="0">
                  <a:solidFill>
                    <a:srgbClr val="221F1F"/>
                  </a:solidFill>
                  <a:latin typeface="Calibri"/>
                  <a:cs typeface="Calibri"/>
                </a:rPr>
                <a:t>Stretches </a:t>
              </a:r>
              <a:r>
                <a:rPr sz="950" b="1" spc="20" dirty="0">
                  <a:solidFill>
                    <a:srgbClr val="221F1F"/>
                  </a:solidFill>
                  <a:latin typeface="Calibri"/>
                  <a:cs typeface="Calibri"/>
                </a:rPr>
                <a:t>the stomach</a:t>
              </a:r>
              <a:r>
                <a:rPr sz="950" b="1" spc="75" dirty="0">
                  <a:solidFill>
                    <a:srgbClr val="221F1F"/>
                  </a:solidFill>
                  <a:latin typeface="Calibri"/>
                  <a:cs typeface="Calibri"/>
                </a:rPr>
                <a:t> </a:t>
              </a:r>
              <a:r>
                <a:rPr sz="950" b="1" spc="10" dirty="0">
                  <a:solidFill>
                    <a:srgbClr val="221F1F"/>
                  </a:solidFill>
                  <a:latin typeface="Calibri"/>
                  <a:cs typeface="Calibri"/>
                </a:rPr>
                <a:t>and</a:t>
              </a:r>
              <a:endParaRPr sz="950" dirty="0">
                <a:latin typeface="Calibri"/>
                <a:cs typeface="Calibri"/>
              </a:endParaRPr>
            </a:p>
            <a:p>
              <a:pPr algn="ctr">
                <a:lnSpc>
                  <a:spcPct val="100000"/>
                </a:lnSpc>
                <a:spcBef>
                  <a:spcPts val="65"/>
                </a:spcBef>
              </a:pPr>
              <a:r>
                <a:rPr sz="950" b="1" spc="5" dirty="0">
                  <a:solidFill>
                    <a:srgbClr val="221F1F"/>
                  </a:solidFill>
                  <a:latin typeface="Calibri"/>
                  <a:cs typeface="Calibri"/>
                </a:rPr>
                <a:t>bowels</a:t>
              </a:r>
              <a:endParaRPr sz="950" dirty="0">
                <a:latin typeface="Calibri"/>
                <a:cs typeface="Calibri"/>
              </a:endParaRPr>
            </a:p>
          </p:txBody>
        </p:sp>
        <p:sp>
          <p:nvSpPr>
            <p:cNvPr id="17" name="object 14"/>
            <p:cNvSpPr txBox="1"/>
            <p:nvPr/>
          </p:nvSpPr>
          <p:spPr>
            <a:xfrm>
              <a:off x="1331596" y="6310950"/>
              <a:ext cx="859155" cy="308418"/>
            </a:xfrm>
            <a:prstGeom prst="rect">
              <a:avLst/>
            </a:prstGeom>
          </p:spPr>
          <p:txBody>
            <a:bodyPr vert="horz" wrap="square" lIns="0" tIns="15875" rIns="0" bIns="0" rtlCol="0">
              <a:spAutoFit/>
            </a:bodyPr>
            <a:lstStyle/>
            <a:p>
              <a:pPr algn="ctr">
                <a:lnSpc>
                  <a:spcPct val="100000"/>
                </a:lnSpc>
                <a:spcBef>
                  <a:spcPts val="125"/>
                </a:spcBef>
              </a:pPr>
              <a:r>
                <a:rPr sz="950" b="1" spc="35" dirty="0">
                  <a:solidFill>
                    <a:srgbClr val="221F1F"/>
                  </a:solidFill>
                  <a:latin typeface="Calibri"/>
                  <a:cs typeface="Calibri"/>
                </a:rPr>
                <a:t>↓ </a:t>
              </a:r>
              <a:r>
                <a:rPr lang="en-US" sz="950" b="1" spc="25" dirty="0">
                  <a:solidFill>
                    <a:srgbClr val="221F1F"/>
                  </a:solidFill>
                  <a:latin typeface="Calibri"/>
                  <a:cs typeface="Calibri"/>
                </a:rPr>
                <a:t>Plasma osmolarity</a:t>
              </a:r>
              <a:endParaRPr sz="950" dirty="0">
                <a:latin typeface="Calibri"/>
                <a:cs typeface="Calibri"/>
              </a:endParaRPr>
            </a:p>
          </p:txBody>
        </p:sp>
        <p:sp>
          <p:nvSpPr>
            <p:cNvPr id="18" name="object 16"/>
            <p:cNvSpPr txBox="1"/>
            <p:nvPr/>
          </p:nvSpPr>
          <p:spPr>
            <a:xfrm>
              <a:off x="902653" y="1761485"/>
              <a:ext cx="659130" cy="173990"/>
            </a:xfrm>
            <a:prstGeom prst="rect">
              <a:avLst/>
            </a:prstGeom>
          </p:spPr>
          <p:txBody>
            <a:bodyPr vert="horz" wrap="square" lIns="0" tIns="15875" rIns="0" bIns="0" rtlCol="0">
              <a:spAutoFit/>
            </a:bodyPr>
            <a:lstStyle/>
            <a:p>
              <a:pPr marL="12700">
                <a:lnSpc>
                  <a:spcPct val="100000"/>
                </a:lnSpc>
                <a:spcBef>
                  <a:spcPts val="125"/>
                </a:spcBef>
              </a:pPr>
              <a:r>
                <a:rPr sz="950" b="1" spc="-5" dirty="0">
                  <a:solidFill>
                    <a:srgbClr val="221F1F"/>
                  </a:solidFill>
                  <a:latin typeface="Calibri"/>
                  <a:cs typeface="Calibri"/>
                </a:rPr>
                <a:t>↓Saliva</a:t>
              </a:r>
              <a:endParaRPr sz="950" dirty="0">
                <a:latin typeface="Calibri"/>
                <a:cs typeface="Calibri"/>
              </a:endParaRPr>
            </a:p>
          </p:txBody>
        </p:sp>
        <p:sp>
          <p:nvSpPr>
            <p:cNvPr id="19" name="Rectangle 18"/>
            <p:cNvSpPr/>
            <p:nvPr/>
          </p:nvSpPr>
          <p:spPr>
            <a:xfrm>
              <a:off x="3362581" y="805250"/>
              <a:ext cx="1120500" cy="220573"/>
            </a:xfrm>
            <a:prstGeom prst="rect">
              <a:avLst/>
            </a:prstGeom>
          </p:spPr>
          <p:txBody>
            <a:bodyPr wrap="none">
              <a:spAutoFit/>
            </a:bodyPr>
            <a:lstStyle/>
            <a:p>
              <a:pPr marL="12700">
                <a:lnSpc>
                  <a:spcPts val="965"/>
                </a:lnSpc>
                <a:spcBef>
                  <a:spcPts val="125"/>
                </a:spcBef>
              </a:pPr>
              <a:r>
                <a:rPr lang="en" sz="900" b="1" spc="10" dirty="0">
                  <a:solidFill>
                    <a:srgbClr val="221F1F"/>
                  </a:solidFill>
                  <a:latin typeface="Arial"/>
                  <a:cs typeface="Arial"/>
                </a:rPr>
                <a:t>↓ </a:t>
              </a:r>
              <a:r>
                <a:rPr lang="en" sz="900" b="1" spc="10" dirty="0">
                  <a:solidFill>
                    <a:srgbClr val="221F1F"/>
                  </a:solidFill>
                  <a:cs typeface="Calibri"/>
                </a:rPr>
                <a:t>Volume</a:t>
              </a:r>
              <a:r>
                <a:rPr lang="en" sz="900" b="1" spc="70" dirty="0">
                  <a:solidFill>
                    <a:srgbClr val="221F1F"/>
                  </a:solidFill>
                  <a:cs typeface="Calibri"/>
                </a:rPr>
                <a:t> </a:t>
              </a:r>
              <a:r>
                <a:rPr lang="en" sz="900" b="1" spc="10" dirty="0">
                  <a:solidFill>
                    <a:srgbClr val="221F1F"/>
                  </a:solidFill>
                  <a:cs typeface="Calibri"/>
                </a:rPr>
                <a:t>plasma</a:t>
              </a:r>
              <a:endParaRPr lang="sr-Cyrl-RS" sz="900" dirty="0">
                <a:cs typeface="Calibri"/>
              </a:endParaRPr>
            </a:p>
          </p:txBody>
        </p:sp>
      </p:grpSp>
      <p:grpSp>
        <p:nvGrpSpPr>
          <p:cNvPr id="41" name="Group 40"/>
          <p:cNvGrpSpPr/>
          <p:nvPr/>
        </p:nvGrpSpPr>
        <p:grpSpPr>
          <a:xfrm>
            <a:off x="7404625" y="580702"/>
            <a:ext cx="3596749" cy="6141087"/>
            <a:chOff x="7023626" y="1051471"/>
            <a:chExt cx="3384738" cy="5875655"/>
          </a:xfrm>
        </p:grpSpPr>
        <p:grpSp>
          <p:nvGrpSpPr>
            <p:cNvPr id="21" name="object 2"/>
            <p:cNvGrpSpPr/>
            <p:nvPr/>
          </p:nvGrpSpPr>
          <p:grpSpPr>
            <a:xfrm>
              <a:off x="7023626" y="1051471"/>
              <a:ext cx="3353435" cy="5875655"/>
              <a:chOff x="2819851" y="457120"/>
              <a:chExt cx="3353435" cy="5875655"/>
            </a:xfrm>
          </p:grpSpPr>
          <p:sp>
            <p:nvSpPr>
              <p:cNvPr id="22" name="object 3"/>
              <p:cNvSpPr/>
              <p:nvPr/>
            </p:nvSpPr>
            <p:spPr>
              <a:xfrm>
                <a:off x="2819851" y="457120"/>
                <a:ext cx="3353420" cy="5875416"/>
              </a:xfrm>
              <a:prstGeom prst="rect">
                <a:avLst/>
              </a:prstGeom>
              <a:blipFill>
                <a:blip r:embed="rId4" cstate="print"/>
                <a:stretch>
                  <a:fillRect/>
                </a:stretch>
              </a:blipFill>
            </p:spPr>
            <p:txBody>
              <a:bodyPr wrap="square" lIns="0" tIns="0" rIns="0" bIns="0" rtlCol="0"/>
              <a:lstStyle/>
              <a:p>
                <a:endParaRPr dirty="0"/>
              </a:p>
            </p:txBody>
          </p:sp>
          <p:sp>
            <p:nvSpPr>
              <p:cNvPr id="23" name="object 4"/>
              <p:cNvSpPr/>
              <p:nvPr/>
            </p:nvSpPr>
            <p:spPr>
              <a:xfrm>
                <a:off x="4114800" y="2981312"/>
                <a:ext cx="1381760" cy="2632710"/>
              </a:xfrm>
              <a:custGeom>
                <a:avLst/>
                <a:gdLst/>
                <a:ahLst/>
                <a:cxnLst/>
                <a:rect l="l" t="t" r="r" b="b"/>
                <a:pathLst>
                  <a:path w="1381760" h="2632710">
                    <a:moveTo>
                      <a:pt x="288912" y="2603525"/>
                    </a:moveTo>
                    <a:lnTo>
                      <a:pt x="187325" y="2603525"/>
                    </a:lnTo>
                    <a:lnTo>
                      <a:pt x="184150" y="2597162"/>
                    </a:lnTo>
                    <a:lnTo>
                      <a:pt x="177787" y="2594000"/>
                    </a:lnTo>
                    <a:lnTo>
                      <a:pt x="158737" y="2587637"/>
                    </a:lnTo>
                    <a:lnTo>
                      <a:pt x="133350" y="2581287"/>
                    </a:lnTo>
                    <a:lnTo>
                      <a:pt x="104787" y="2581287"/>
                    </a:lnTo>
                    <a:lnTo>
                      <a:pt x="104787" y="2587637"/>
                    </a:lnTo>
                    <a:lnTo>
                      <a:pt x="136512" y="2590812"/>
                    </a:lnTo>
                    <a:lnTo>
                      <a:pt x="161937" y="2594000"/>
                    </a:lnTo>
                    <a:lnTo>
                      <a:pt x="174612" y="2600337"/>
                    </a:lnTo>
                    <a:lnTo>
                      <a:pt x="180987" y="2606687"/>
                    </a:lnTo>
                    <a:lnTo>
                      <a:pt x="174612" y="2613050"/>
                    </a:lnTo>
                    <a:lnTo>
                      <a:pt x="136512" y="2622575"/>
                    </a:lnTo>
                    <a:lnTo>
                      <a:pt x="104787" y="2625737"/>
                    </a:lnTo>
                    <a:lnTo>
                      <a:pt x="79362" y="2625737"/>
                    </a:lnTo>
                    <a:lnTo>
                      <a:pt x="50800" y="2622575"/>
                    </a:lnTo>
                    <a:lnTo>
                      <a:pt x="12700" y="2613050"/>
                    </a:lnTo>
                    <a:lnTo>
                      <a:pt x="6337" y="2606687"/>
                    </a:lnTo>
                    <a:lnTo>
                      <a:pt x="12700" y="2600337"/>
                    </a:lnTo>
                    <a:lnTo>
                      <a:pt x="25387" y="2594000"/>
                    </a:lnTo>
                    <a:lnTo>
                      <a:pt x="50800" y="2590812"/>
                    </a:lnTo>
                    <a:lnTo>
                      <a:pt x="79362" y="2587637"/>
                    </a:lnTo>
                    <a:lnTo>
                      <a:pt x="79362" y="2581287"/>
                    </a:lnTo>
                    <a:lnTo>
                      <a:pt x="25387" y="2587637"/>
                    </a:lnTo>
                    <a:lnTo>
                      <a:pt x="0" y="2606687"/>
                    </a:lnTo>
                    <a:lnTo>
                      <a:pt x="3162" y="2609862"/>
                    </a:lnTo>
                    <a:lnTo>
                      <a:pt x="6337" y="2616212"/>
                    </a:lnTo>
                    <a:lnTo>
                      <a:pt x="25387" y="2622575"/>
                    </a:lnTo>
                    <a:lnTo>
                      <a:pt x="50800" y="2628912"/>
                    </a:lnTo>
                    <a:lnTo>
                      <a:pt x="79362" y="2632100"/>
                    </a:lnTo>
                    <a:lnTo>
                      <a:pt x="104787" y="2632100"/>
                    </a:lnTo>
                    <a:lnTo>
                      <a:pt x="133350" y="2628912"/>
                    </a:lnTo>
                    <a:lnTo>
                      <a:pt x="158737" y="2625737"/>
                    </a:lnTo>
                    <a:lnTo>
                      <a:pt x="177787" y="2619387"/>
                    </a:lnTo>
                    <a:lnTo>
                      <a:pt x="180987" y="2613050"/>
                    </a:lnTo>
                    <a:lnTo>
                      <a:pt x="187325" y="2609862"/>
                    </a:lnTo>
                    <a:lnTo>
                      <a:pt x="288912" y="2609862"/>
                    </a:lnTo>
                    <a:lnTo>
                      <a:pt x="288912" y="2603525"/>
                    </a:lnTo>
                    <a:close/>
                  </a:path>
                  <a:path w="1381760" h="2632710">
                    <a:moveTo>
                      <a:pt x="315976" y="2103513"/>
                    </a:moveTo>
                    <a:lnTo>
                      <a:pt x="214363" y="2103513"/>
                    </a:lnTo>
                    <a:lnTo>
                      <a:pt x="211188" y="2097176"/>
                    </a:lnTo>
                    <a:lnTo>
                      <a:pt x="185801" y="2084463"/>
                    </a:lnTo>
                    <a:lnTo>
                      <a:pt x="160413" y="2081288"/>
                    </a:lnTo>
                    <a:lnTo>
                      <a:pt x="131826" y="2078126"/>
                    </a:lnTo>
                    <a:lnTo>
                      <a:pt x="131826" y="2084463"/>
                    </a:lnTo>
                    <a:lnTo>
                      <a:pt x="163576" y="2087651"/>
                    </a:lnTo>
                    <a:lnTo>
                      <a:pt x="188976" y="2093988"/>
                    </a:lnTo>
                    <a:lnTo>
                      <a:pt x="208026" y="2103513"/>
                    </a:lnTo>
                    <a:lnTo>
                      <a:pt x="201676" y="2109863"/>
                    </a:lnTo>
                    <a:lnTo>
                      <a:pt x="188976" y="2116226"/>
                    </a:lnTo>
                    <a:lnTo>
                      <a:pt x="163576" y="2122563"/>
                    </a:lnTo>
                    <a:lnTo>
                      <a:pt x="77838" y="2122563"/>
                    </a:lnTo>
                    <a:lnTo>
                      <a:pt x="52451" y="2116226"/>
                    </a:lnTo>
                    <a:lnTo>
                      <a:pt x="39738" y="2109863"/>
                    </a:lnTo>
                    <a:lnTo>
                      <a:pt x="33401" y="2103513"/>
                    </a:lnTo>
                    <a:lnTo>
                      <a:pt x="52451" y="2093988"/>
                    </a:lnTo>
                    <a:lnTo>
                      <a:pt x="77838" y="2087651"/>
                    </a:lnTo>
                    <a:lnTo>
                      <a:pt x="106426" y="2084463"/>
                    </a:lnTo>
                    <a:lnTo>
                      <a:pt x="106426" y="2078126"/>
                    </a:lnTo>
                    <a:lnTo>
                      <a:pt x="77838" y="2081288"/>
                    </a:lnTo>
                    <a:lnTo>
                      <a:pt x="52451" y="2087651"/>
                    </a:lnTo>
                    <a:lnTo>
                      <a:pt x="33401" y="2093988"/>
                    </a:lnTo>
                    <a:lnTo>
                      <a:pt x="30226" y="2100338"/>
                    </a:lnTo>
                    <a:lnTo>
                      <a:pt x="27063" y="2103513"/>
                    </a:lnTo>
                    <a:lnTo>
                      <a:pt x="33401" y="2116226"/>
                    </a:lnTo>
                    <a:lnTo>
                      <a:pt x="52451" y="2122563"/>
                    </a:lnTo>
                    <a:lnTo>
                      <a:pt x="77838" y="2128913"/>
                    </a:lnTo>
                    <a:lnTo>
                      <a:pt x="160413" y="2128913"/>
                    </a:lnTo>
                    <a:lnTo>
                      <a:pt x="185801" y="2122563"/>
                    </a:lnTo>
                    <a:lnTo>
                      <a:pt x="204851" y="2116226"/>
                    </a:lnTo>
                    <a:lnTo>
                      <a:pt x="208026" y="2113038"/>
                    </a:lnTo>
                    <a:lnTo>
                      <a:pt x="214363" y="2109863"/>
                    </a:lnTo>
                    <a:lnTo>
                      <a:pt x="315976" y="2109863"/>
                    </a:lnTo>
                    <a:lnTo>
                      <a:pt x="315976" y="2103513"/>
                    </a:lnTo>
                    <a:close/>
                  </a:path>
                  <a:path w="1381760" h="2632710">
                    <a:moveTo>
                      <a:pt x="319151" y="1385963"/>
                    </a:moveTo>
                    <a:lnTo>
                      <a:pt x="214363" y="1385963"/>
                    </a:lnTo>
                    <a:lnTo>
                      <a:pt x="211188" y="1379613"/>
                    </a:lnTo>
                    <a:lnTo>
                      <a:pt x="208026" y="1376438"/>
                    </a:lnTo>
                    <a:lnTo>
                      <a:pt x="188976" y="1370088"/>
                    </a:lnTo>
                    <a:lnTo>
                      <a:pt x="163576" y="1363751"/>
                    </a:lnTo>
                    <a:lnTo>
                      <a:pt x="134988" y="1363751"/>
                    </a:lnTo>
                    <a:lnTo>
                      <a:pt x="134988" y="1370088"/>
                    </a:lnTo>
                    <a:lnTo>
                      <a:pt x="166751" y="1373276"/>
                    </a:lnTo>
                    <a:lnTo>
                      <a:pt x="188976" y="1376438"/>
                    </a:lnTo>
                    <a:lnTo>
                      <a:pt x="204851" y="1382801"/>
                    </a:lnTo>
                    <a:lnTo>
                      <a:pt x="208026" y="1389138"/>
                    </a:lnTo>
                    <a:lnTo>
                      <a:pt x="204851" y="1395488"/>
                    </a:lnTo>
                    <a:lnTo>
                      <a:pt x="188976" y="1398663"/>
                    </a:lnTo>
                    <a:lnTo>
                      <a:pt x="166751" y="1405013"/>
                    </a:lnTo>
                    <a:lnTo>
                      <a:pt x="134988" y="1408188"/>
                    </a:lnTo>
                    <a:lnTo>
                      <a:pt x="109601" y="1408188"/>
                    </a:lnTo>
                    <a:lnTo>
                      <a:pt x="77838" y="1405013"/>
                    </a:lnTo>
                    <a:lnTo>
                      <a:pt x="55626" y="1398663"/>
                    </a:lnTo>
                    <a:lnTo>
                      <a:pt x="39738" y="1395488"/>
                    </a:lnTo>
                    <a:lnTo>
                      <a:pt x="36576" y="1389138"/>
                    </a:lnTo>
                    <a:lnTo>
                      <a:pt x="39738" y="1382801"/>
                    </a:lnTo>
                    <a:lnTo>
                      <a:pt x="55626" y="1376438"/>
                    </a:lnTo>
                    <a:lnTo>
                      <a:pt x="77838" y="1373276"/>
                    </a:lnTo>
                    <a:lnTo>
                      <a:pt x="109601" y="1370088"/>
                    </a:lnTo>
                    <a:lnTo>
                      <a:pt x="109601" y="1363751"/>
                    </a:lnTo>
                    <a:lnTo>
                      <a:pt x="81013" y="1366913"/>
                    </a:lnTo>
                    <a:lnTo>
                      <a:pt x="55626" y="1370088"/>
                    </a:lnTo>
                    <a:lnTo>
                      <a:pt x="30226" y="1382801"/>
                    </a:lnTo>
                    <a:lnTo>
                      <a:pt x="30226" y="1392326"/>
                    </a:lnTo>
                    <a:lnTo>
                      <a:pt x="36576" y="1398663"/>
                    </a:lnTo>
                    <a:lnTo>
                      <a:pt x="55626" y="1405013"/>
                    </a:lnTo>
                    <a:lnTo>
                      <a:pt x="81013" y="1411376"/>
                    </a:lnTo>
                    <a:lnTo>
                      <a:pt x="109601" y="1414538"/>
                    </a:lnTo>
                    <a:lnTo>
                      <a:pt x="134988" y="1414538"/>
                    </a:lnTo>
                    <a:lnTo>
                      <a:pt x="163576" y="1411376"/>
                    </a:lnTo>
                    <a:lnTo>
                      <a:pt x="185801" y="1408188"/>
                    </a:lnTo>
                    <a:lnTo>
                      <a:pt x="204851" y="1401851"/>
                    </a:lnTo>
                    <a:lnTo>
                      <a:pt x="214363" y="1392326"/>
                    </a:lnTo>
                    <a:lnTo>
                      <a:pt x="319151" y="1392326"/>
                    </a:lnTo>
                    <a:lnTo>
                      <a:pt x="319151" y="1385963"/>
                    </a:lnTo>
                    <a:close/>
                  </a:path>
                  <a:path w="1381760" h="2632710">
                    <a:moveTo>
                      <a:pt x="1381137" y="22250"/>
                    </a:moveTo>
                    <a:lnTo>
                      <a:pt x="1279512" y="22250"/>
                    </a:lnTo>
                    <a:lnTo>
                      <a:pt x="1270000" y="12712"/>
                    </a:lnTo>
                    <a:lnTo>
                      <a:pt x="1250950" y="6375"/>
                    </a:lnTo>
                    <a:lnTo>
                      <a:pt x="1225537" y="3200"/>
                    </a:lnTo>
                    <a:lnTo>
                      <a:pt x="1196975" y="0"/>
                    </a:lnTo>
                    <a:lnTo>
                      <a:pt x="1196975" y="6375"/>
                    </a:lnTo>
                    <a:lnTo>
                      <a:pt x="1228737" y="9537"/>
                    </a:lnTo>
                    <a:lnTo>
                      <a:pt x="1254125" y="12712"/>
                    </a:lnTo>
                    <a:lnTo>
                      <a:pt x="1266837" y="19050"/>
                    </a:lnTo>
                    <a:lnTo>
                      <a:pt x="1273175" y="25425"/>
                    </a:lnTo>
                    <a:lnTo>
                      <a:pt x="1266837" y="31762"/>
                    </a:lnTo>
                    <a:lnTo>
                      <a:pt x="1254125" y="38100"/>
                    </a:lnTo>
                    <a:lnTo>
                      <a:pt x="1228737" y="41300"/>
                    </a:lnTo>
                    <a:lnTo>
                      <a:pt x="1196975" y="44475"/>
                    </a:lnTo>
                    <a:lnTo>
                      <a:pt x="1171587" y="44475"/>
                    </a:lnTo>
                    <a:lnTo>
                      <a:pt x="1143000" y="41300"/>
                    </a:lnTo>
                    <a:lnTo>
                      <a:pt x="1117600" y="38100"/>
                    </a:lnTo>
                    <a:lnTo>
                      <a:pt x="1104900" y="31762"/>
                    </a:lnTo>
                    <a:lnTo>
                      <a:pt x="1098550" y="25425"/>
                    </a:lnTo>
                    <a:lnTo>
                      <a:pt x="1104900" y="19050"/>
                    </a:lnTo>
                    <a:lnTo>
                      <a:pt x="1117600" y="12712"/>
                    </a:lnTo>
                    <a:lnTo>
                      <a:pt x="1143000" y="9537"/>
                    </a:lnTo>
                    <a:lnTo>
                      <a:pt x="1171587" y="6375"/>
                    </a:lnTo>
                    <a:lnTo>
                      <a:pt x="1171587" y="0"/>
                    </a:lnTo>
                    <a:lnTo>
                      <a:pt x="1117600" y="6375"/>
                    </a:lnTo>
                    <a:lnTo>
                      <a:pt x="1092187" y="25425"/>
                    </a:lnTo>
                    <a:lnTo>
                      <a:pt x="1095387" y="31762"/>
                    </a:lnTo>
                    <a:lnTo>
                      <a:pt x="1098550" y="34937"/>
                    </a:lnTo>
                    <a:lnTo>
                      <a:pt x="1117600" y="44475"/>
                    </a:lnTo>
                    <a:lnTo>
                      <a:pt x="1143000" y="47637"/>
                    </a:lnTo>
                    <a:lnTo>
                      <a:pt x="1171587" y="50812"/>
                    </a:lnTo>
                    <a:lnTo>
                      <a:pt x="1196975" y="50812"/>
                    </a:lnTo>
                    <a:lnTo>
                      <a:pt x="1225537" y="47637"/>
                    </a:lnTo>
                    <a:lnTo>
                      <a:pt x="1250950" y="44475"/>
                    </a:lnTo>
                    <a:lnTo>
                      <a:pt x="1270000" y="38100"/>
                    </a:lnTo>
                    <a:lnTo>
                      <a:pt x="1279512" y="28587"/>
                    </a:lnTo>
                    <a:lnTo>
                      <a:pt x="1381137" y="28587"/>
                    </a:lnTo>
                    <a:lnTo>
                      <a:pt x="1381137" y="22250"/>
                    </a:lnTo>
                    <a:close/>
                  </a:path>
                </a:pathLst>
              </a:custGeom>
              <a:solidFill>
                <a:srgbClr val="008CF6"/>
              </a:solidFill>
            </p:spPr>
            <p:txBody>
              <a:bodyPr wrap="square" lIns="0" tIns="0" rIns="0" bIns="0" rtlCol="0"/>
              <a:lstStyle/>
              <a:p>
                <a:endParaRPr dirty="0"/>
              </a:p>
            </p:txBody>
          </p:sp>
          <p:sp>
            <p:nvSpPr>
              <p:cNvPr id="24" name="object 5"/>
              <p:cNvSpPr/>
              <p:nvPr/>
            </p:nvSpPr>
            <p:spPr>
              <a:xfrm>
                <a:off x="5206989" y="1908170"/>
                <a:ext cx="289560" cy="51435"/>
              </a:xfrm>
              <a:custGeom>
                <a:avLst/>
                <a:gdLst/>
                <a:ahLst/>
                <a:cxnLst/>
                <a:rect l="l" t="t" r="r" b="b"/>
                <a:pathLst>
                  <a:path w="289560" h="51435">
                    <a:moveTo>
                      <a:pt x="133349" y="0"/>
                    </a:moveTo>
                    <a:lnTo>
                      <a:pt x="104790" y="0"/>
                    </a:lnTo>
                    <a:lnTo>
                      <a:pt x="104790" y="6339"/>
                    </a:lnTo>
                    <a:lnTo>
                      <a:pt x="136550" y="9540"/>
                    </a:lnTo>
                    <a:lnTo>
                      <a:pt x="161940" y="12710"/>
                    </a:lnTo>
                    <a:lnTo>
                      <a:pt x="174650" y="19049"/>
                    </a:lnTo>
                    <a:lnTo>
                      <a:pt x="180990" y="25389"/>
                    </a:lnTo>
                    <a:lnTo>
                      <a:pt x="174650" y="31760"/>
                    </a:lnTo>
                    <a:lnTo>
                      <a:pt x="136550" y="41269"/>
                    </a:lnTo>
                    <a:lnTo>
                      <a:pt x="104790" y="44439"/>
                    </a:lnTo>
                    <a:lnTo>
                      <a:pt x="79400" y="44439"/>
                    </a:lnTo>
                    <a:lnTo>
                      <a:pt x="50810" y="41269"/>
                    </a:lnTo>
                    <a:lnTo>
                      <a:pt x="12710" y="31760"/>
                    </a:lnTo>
                    <a:lnTo>
                      <a:pt x="6370" y="25389"/>
                    </a:lnTo>
                    <a:lnTo>
                      <a:pt x="12710" y="19049"/>
                    </a:lnTo>
                    <a:lnTo>
                      <a:pt x="25420" y="12710"/>
                    </a:lnTo>
                    <a:lnTo>
                      <a:pt x="50810" y="9540"/>
                    </a:lnTo>
                    <a:lnTo>
                      <a:pt x="79400" y="6339"/>
                    </a:lnTo>
                    <a:lnTo>
                      <a:pt x="79400" y="0"/>
                    </a:lnTo>
                    <a:lnTo>
                      <a:pt x="25420" y="6339"/>
                    </a:lnTo>
                    <a:lnTo>
                      <a:pt x="0" y="25389"/>
                    </a:lnTo>
                    <a:lnTo>
                      <a:pt x="3200" y="28590"/>
                    </a:lnTo>
                    <a:lnTo>
                      <a:pt x="6370" y="34930"/>
                    </a:lnTo>
                    <a:lnTo>
                      <a:pt x="25420" y="41269"/>
                    </a:lnTo>
                    <a:lnTo>
                      <a:pt x="50810" y="47640"/>
                    </a:lnTo>
                    <a:lnTo>
                      <a:pt x="79400" y="50810"/>
                    </a:lnTo>
                    <a:lnTo>
                      <a:pt x="104790" y="50810"/>
                    </a:lnTo>
                    <a:lnTo>
                      <a:pt x="133349" y="47640"/>
                    </a:lnTo>
                    <a:lnTo>
                      <a:pt x="158770" y="44439"/>
                    </a:lnTo>
                    <a:lnTo>
                      <a:pt x="177820" y="38099"/>
                    </a:lnTo>
                    <a:lnTo>
                      <a:pt x="180990" y="31760"/>
                    </a:lnTo>
                    <a:lnTo>
                      <a:pt x="187330" y="28590"/>
                    </a:lnTo>
                    <a:lnTo>
                      <a:pt x="288950" y="28590"/>
                    </a:lnTo>
                    <a:lnTo>
                      <a:pt x="288950" y="22219"/>
                    </a:lnTo>
                    <a:lnTo>
                      <a:pt x="187330" y="22219"/>
                    </a:lnTo>
                    <a:lnTo>
                      <a:pt x="184160" y="15880"/>
                    </a:lnTo>
                    <a:lnTo>
                      <a:pt x="177820" y="12710"/>
                    </a:lnTo>
                    <a:lnTo>
                      <a:pt x="158770" y="6339"/>
                    </a:lnTo>
                    <a:lnTo>
                      <a:pt x="133349" y="0"/>
                    </a:lnTo>
                    <a:close/>
                  </a:path>
                </a:pathLst>
              </a:custGeom>
              <a:solidFill>
                <a:srgbClr val="FF0000"/>
              </a:solidFill>
            </p:spPr>
            <p:txBody>
              <a:bodyPr wrap="square" lIns="0" tIns="0" rIns="0" bIns="0" rtlCol="0"/>
              <a:lstStyle/>
              <a:p>
                <a:endParaRPr dirty="0"/>
              </a:p>
            </p:txBody>
          </p:sp>
          <p:sp>
            <p:nvSpPr>
              <p:cNvPr id="25" name="object 6"/>
              <p:cNvSpPr/>
              <p:nvPr/>
            </p:nvSpPr>
            <p:spPr>
              <a:xfrm>
                <a:off x="3989463" y="1323962"/>
                <a:ext cx="339725" cy="2281555"/>
              </a:xfrm>
              <a:custGeom>
                <a:avLst/>
                <a:gdLst/>
                <a:ahLst/>
                <a:cxnLst/>
                <a:rect l="l" t="t" r="r" b="b"/>
                <a:pathLst>
                  <a:path w="339725" h="2281554">
                    <a:moveTo>
                      <a:pt x="339699" y="2249576"/>
                    </a:moveTo>
                    <a:lnTo>
                      <a:pt x="333362" y="2246376"/>
                    </a:lnTo>
                    <a:lnTo>
                      <a:pt x="317474" y="2236863"/>
                    </a:lnTo>
                    <a:lnTo>
                      <a:pt x="292087" y="2233701"/>
                    </a:lnTo>
                    <a:lnTo>
                      <a:pt x="260324" y="2230526"/>
                    </a:lnTo>
                    <a:lnTo>
                      <a:pt x="260324" y="2236863"/>
                    </a:lnTo>
                    <a:lnTo>
                      <a:pt x="292087" y="2240038"/>
                    </a:lnTo>
                    <a:lnTo>
                      <a:pt x="314312" y="2243213"/>
                    </a:lnTo>
                    <a:lnTo>
                      <a:pt x="330187" y="2249576"/>
                    </a:lnTo>
                    <a:lnTo>
                      <a:pt x="333362" y="2255913"/>
                    </a:lnTo>
                    <a:lnTo>
                      <a:pt x="330187" y="2262263"/>
                    </a:lnTo>
                    <a:lnTo>
                      <a:pt x="314312" y="2268626"/>
                    </a:lnTo>
                    <a:lnTo>
                      <a:pt x="292087" y="2271801"/>
                    </a:lnTo>
                    <a:lnTo>
                      <a:pt x="260324" y="2274963"/>
                    </a:lnTo>
                    <a:lnTo>
                      <a:pt x="234937" y="2274963"/>
                    </a:lnTo>
                    <a:lnTo>
                      <a:pt x="203174" y="2271801"/>
                    </a:lnTo>
                    <a:lnTo>
                      <a:pt x="180962" y="2268626"/>
                    </a:lnTo>
                    <a:lnTo>
                      <a:pt x="165074" y="2262263"/>
                    </a:lnTo>
                    <a:lnTo>
                      <a:pt x="161912" y="2255913"/>
                    </a:lnTo>
                    <a:lnTo>
                      <a:pt x="165074" y="2249576"/>
                    </a:lnTo>
                    <a:lnTo>
                      <a:pt x="180962" y="2243213"/>
                    </a:lnTo>
                    <a:lnTo>
                      <a:pt x="203174" y="2240038"/>
                    </a:lnTo>
                    <a:lnTo>
                      <a:pt x="234937" y="2236863"/>
                    </a:lnTo>
                    <a:lnTo>
                      <a:pt x="234937" y="2230526"/>
                    </a:lnTo>
                    <a:lnTo>
                      <a:pt x="206349" y="2233701"/>
                    </a:lnTo>
                    <a:lnTo>
                      <a:pt x="180962" y="2236863"/>
                    </a:lnTo>
                    <a:lnTo>
                      <a:pt x="165074" y="2243213"/>
                    </a:lnTo>
                    <a:lnTo>
                      <a:pt x="155562" y="2252751"/>
                    </a:lnTo>
                    <a:lnTo>
                      <a:pt x="0" y="2252751"/>
                    </a:lnTo>
                    <a:lnTo>
                      <a:pt x="0" y="2259088"/>
                    </a:lnTo>
                    <a:lnTo>
                      <a:pt x="155562" y="2259088"/>
                    </a:lnTo>
                    <a:lnTo>
                      <a:pt x="158737" y="2265426"/>
                    </a:lnTo>
                    <a:lnTo>
                      <a:pt x="165074" y="2268626"/>
                    </a:lnTo>
                    <a:lnTo>
                      <a:pt x="184124" y="2274963"/>
                    </a:lnTo>
                    <a:lnTo>
                      <a:pt x="206349" y="2278138"/>
                    </a:lnTo>
                    <a:lnTo>
                      <a:pt x="234937" y="2281313"/>
                    </a:lnTo>
                    <a:lnTo>
                      <a:pt x="260324" y="2281313"/>
                    </a:lnTo>
                    <a:lnTo>
                      <a:pt x="292087" y="2278138"/>
                    </a:lnTo>
                    <a:lnTo>
                      <a:pt x="317474" y="2274963"/>
                    </a:lnTo>
                    <a:lnTo>
                      <a:pt x="333362" y="2265426"/>
                    </a:lnTo>
                    <a:lnTo>
                      <a:pt x="339699" y="2262263"/>
                    </a:lnTo>
                    <a:lnTo>
                      <a:pt x="339699" y="2249576"/>
                    </a:lnTo>
                    <a:close/>
                  </a:path>
                  <a:path w="339725" h="2281554">
                    <a:moveTo>
                      <a:pt x="339699" y="1406537"/>
                    </a:moveTo>
                    <a:lnTo>
                      <a:pt x="333362" y="1400187"/>
                    </a:lnTo>
                    <a:lnTo>
                      <a:pt x="317474" y="1393850"/>
                    </a:lnTo>
                    <a:lnTo>
                      <a:pt x="292087" y="1387487"/>
                    </a:lnTo>
                    <a:lnTo>
                      <a:pt x="260324" y="1384312"/>
                    </a:lnTo>
                    <a:lnTo>
                      <a:pt x="260324" y="1390650"/>
                    </a:lnTo>
                    <a:lnTo>
                      <a:pt x="292087" y="1393850"/>
                    </a:lnTo>
                    <a:lnTo>
                      <a:pt x="314312" y="1400187"/>
                    </a:lnTo>
                    <a:lnTo>
                      <a:pt x="330187" y="1406537"/>
                    </a:lnTo>
                    <a:lnTo>
                      <a:pt x="333362" y="1409700"/>
                    </a:lnTo>
                    <a:lnTo>
                      <a:pt x="330187" y="1416075"/>
                    </a:lnTo>
                    <a:lnTo>
                      <a:pt x="314312" y="1422412"/>
                    </a:lnTo>
                    <a:lnTo>
                      <a:pt x="292087" y="1428750"/>
                    </a:lnTo>
                    <a:lnTo>
                      <a:pt x="203174" y="1428750"/>
                    </a:lnTo>
                    <a:lnTo>
                      <a:pt x="180962" y="1422412"/>
                    </a:lnTo>
                    <a:lnTo>
                      <a:pt x="165074" y="1416075"/>
                    </a:lnTo>
                    <a:lnTo>
                      <a:pt x="161912" y="1409700"/>
                    </a:lnTo>
                    <a:lnTo>
                      <a:pt x="165074" y="1406537"/>
                    </a:lnTo>
                    <a:lnTo>
                      <a:pt x="180962" y="1400187"/>
                    </a:lnTo>
                    <a:lnTo>
                      <a:pt x="203174" y="1393850"/>
                    </a:lnTo>
                    <a:lnTo>
                      <a:pt x="234937" y="1390650"/>
                    </a:lnTo>
                    <a:lnTo>
                      <a:pt x="234937" y="1384312"/>
                    </a:lnTo>
                    <a:lnTo>
                      <a:pt x="180962" y="1393850"/>
                    </a:lnTo>
                    <a:lnTo>
                      <a:pt x="155562" y="1409700"/>
                    </a:lnTo>
                    <a:lnTo>
                      <a:pt x="50774" y="1409700"/>
                    </a:lnTo>
                    <a:lnTo>
                      <a:pt x="50774" y="1416075"/>
                    </a:lnTo>
                    <a:lnTo>
                      <a:pt x="155562" y="1416075"/>
                    </a:lnTo>
                    <a:lnTo>
                      <a:pt x="158737" y="1419237"/>
                    </a:lnTo>
                    <a:lnTo>
                      <a:pt x="165074" y="1422412"/>
                    </a:lnTo>
                    <a:lnTo>
                      <a:pt x="184124" y="1428750"/>
                    </a:lnTo>
                    <a:lnTo>
                      <a:pt x="206349" y="1435125"/>
                    </a:lnTo>
                    <a:lnTo>
                      <a:pt x="292087" y="1435125"/>
                    </a:lnTo>
                    <a:lnTo>
                      <a:pt x="317474" y="1428750"/>
                    </a:lnTo>
                    <a:lnTo>
                      <a:pt x="333362" y="1422412"/>
                    </a:lnTo>
                    <a:lnTo>
                      <a:pt x="339699" y="1416075"/>
                    </a:lnTo>
                    <a:lnTo>
                      <a:pt x="339699" y="1406537"/>
                    </a:lnTo>
                    <a:close/>
                  </a:path>
                  <a:path w="339725" h="2281554">
                    <a:moveTo>
                      <a:pt x="339699" y="19050"/>
                    </a:moveTo>
                    <a:lnTo>
                      <a:pt x="333362" y="15887"/>
                    </a:lnTo>
                    <a:lnTo>
                      <a:pt x="317474" y="6375"/>
                    </a:lnTo>
                    <a:lnTo>
                      <a:pt x="292087" y="3200"/>
                    </a:lnTo>
                    <a:lnTo>
                      <a:pt x="260324" y="0"/>
                    </a:lnTo>
                    <a:lnTo>
                      <a:pt x="260324" y="6375"/>
                    </a:lnTo>
                    <a:lnTo>
                      <a:pt x="292087" y="9537"/>
                    </a:lnTo>
                    <a:lnTo>
                      <a:pt x="314312" y="12712"/>
                    </a:lnTo>
                    <a:lnTo>
                      <a:pt x="330187" y="19050"/>
                    </a:lnTo>
                    <a:lnTo>
                      <a:pt x="333362" y="25425"/>
                    </a:lnTo>
                    <a:lnTo>
                      <a:pt x="330187" y="31762"/>
                    </a:lnTo>
                    <a:lnTo>
                      <a:pt x="314312" y="38100"/>
                    </a:lnTo>
                    <a:lnTo>
                      <a:pt x="292087" y="41300"/>
                    </a:lnTo>
                    <a:lnTo>
                      <a:pt x="260324" y="44475"/>
                    </a:lnTo>
                    <a:lnTo>
                      <a:pt x="234937" y="44475"/>
                    </a:lnTo>
                    <a:lnTo>
                      <a:pt x="203174" y="41300"/>
                    </a:lnTo>
                    <a:lnTo>
                      <a:pt x="180962" y="38100"/>
                    </a:lnTo>
                    <a:lnTo>
                      <a:pt x="165074" y="31762"/>
                    </a:lnTo>
                    <a:lnTo>
                      <a:pt x="161912" y="25425"/>
                    </a:lnTo>
                    <a:lnTo>
                      <a:pt x="165074" y="19050"/>
                    </a:lnTo>
                    <a:lnTo>
                      <a:pt x="180962" y="12712"/>
                    </a:lnTo>
                    <a:lnTo>
                      <a:pt x="203174" y="9537"/>
                    </a:lnTo>
                    <a:lnTo>
                      <a:pt x="234937" y="6375"/>
                    </a:lnTo>
                    <a:lnTo>
                      <a:pt x="234937" y="0"/>
                    </a:lnTo>
                    <a:lnTo>
                      <a:pt x="206349" y="3200"/>
                    </a:lnTo>
                    <a:lnTo>
                      <a:pt x="180962" y="6375"/>
                    </a:lnTo>
                    <a:lnTo>
                      <a:pt x="165074" y="12712"/>
                    </a:lnTo>
                    <a:lnTo>
                      <a:pt x="155562" y="22250"/>
                    </a:lnTo>
                    <a:lnTo>
                      <a:pt x="50774" y="22250"/>
                    </a:lnTo>
                    <a:lnTo>
                      <a:pt x="50774" y="28587"/>
                    </a:lnTo>
                    <a:lnTo>
                      <a:pt x="155562" y="28587"/>
                    </a:lnTo>
                    <a:lnTo>
                      <a:pt x="158737" y="34937"/>
                    </a:lnTo>
                    <a:lnTo>
                      <a:pt x="165074" y="38100"/>
                    </a:lnTo>
                    <a:lnTo>
                      <a:pt x="184124" y="44475"/>
                    </a:lnTo>
                    <a:lnTo>
                      <a:pt x="206349" y="47637"/>
                    </a:lnTo>
                    <a:lnTo>
                      <a:pt x="234937" y="50812"/>
                    </a:lnTo>
                    <a:lnTo>
                      <a:pt x="260324" y="50812"/>
                    </a:lnTo>
                    <a:lnTo>
                      <a:pt x="292087" y="47637"/>
                    </a:lnTo>
                    <a:lnTo>
                      <a:pt x="317474" y="44475"/>
                    </a:lnTo>
                    <a:lnTo>
                      <a:pt x="333362" y="34937"/>
                    </a:lnTo>
                    <a:lnTo>
                      <a:pt x="339699" y="31762"/>
                    </a:lnTo>
                    <a:lnTo>
                      <a:pt x="339699" y="19050"/>
                    </a:lnTo>
                    <a:close/>
                  </a:path>
                </a:pathLst>
              </a:custGeom>
              <a:solidFill>
                <a:srgbClr val="008CF6"/>
              </a:solidFill>
            </p:spPr>
            <p:txBody>
              <a:bodyPr wrap="square" lIns="0" tIns="0" rIns="0" bIns="0" rtlCol="0"/>
              <a:lstStyle/>
              <a:p>
                <a:endParaRPr dirty="0"/>
              </a:p>
            </p:txBody>
          </p:sp>
          <p:sp>
            <p:nvSpPr>
              <p:cNvPr id="26" name="object 7"/>
              <p:cNvSpPr/>
              <p:nvPr/>
            </p:nvSpPr>
            <p:spPr>
              <a:xfrm>
                <a:off x="3376665" y="1901830"/>
                <a:ext cx="51435" cy="279400"/>
              </a:xfrm>
              <a:custGeom>
                <a:avLst/>
                <a:gdLst/>
                <a:ahLst/>
                <a:cxnLst/>
                <a:rect l="l" t="t" r="r" b="b"/>
                <a:pathLst>
                  <a:path w="51435" h="279400">
                    <a:moveTo>
                      <a:pt x="31760" y="0"/>
                    </a:moveTo>
                    <a:lnTo>
                      <a:pt x="19049" y="0"/>
                    </a:lnTo>
                    <a:lnTo>
                      <a:pt x="6370" y="25389"/>
                    </a:lnTo>
                    <a:lnTo>
                      <a:pt x="3200" y="50779"/>
                    </a:lnTo>
                    <a:lnTo>
                      <a:pt x="0" y="79369"/>
                    </a:lnTo>
                    <a:lnTo>
                      <a:pt x="6370" y="79369"/>
                    </a:lnTo>
                    <a:lnTo>
                      <a:pt x="9540" y="47609"/>
                    </a:lnTo>
                    <a:lnTo>
                      <a:pt x="12710" y="25389"/>
                    </a:lnTo>
                    <a:lnTo>
                      <a:pt x="19049" y="9509"/>
                    </a:lnTo>
                    <a:lnTo>
                      <a:pt x="25420" y="6339"/>
                    </a:lnTo>
                    <a:lnTo>
                      <a:pt x="31760" y="9509"/>
                    </a:lnTo>
                    <a:lnTo>
                      <a:pt x="38099" y="25389"/>
                    </a:lnTo>
                    <a:lnTo>
                      <a:pt x="41300" y="47609"/>
                    </a:lnTo>
                    <a:lnTo>
                      <a:pt x="44470" y="79369"/>
                    </a:lnTo>
                    <a:lnTo>
                      <a:pt x="44470" y="104759"/>
                    </a:lnTo>
                    <a:lnTo>
                      <a:pt x="41300" y="136519"/>
                    </a:lnTo>
                    <a:lnTo>
                      <a:pt x="38099" y="158739"/>
                    </a:lnTo>
                    <a:lnTo>
                      <a:pt x="31760" y="174619"/>
                    </a:lnTo>
                    <a:lnTo>
                      <a:pt x="25420" y="177789"/>
                    </a:lnTo>
                    <a:lnTo>
                      <a:pt x="19049" y="174619"/>
                    </a:lnTo>
                    <a:lnTo>
                      <a:pt x="12710" y="158739"/>
                    </a:lnTo>
                    <a:lnTo>
                      <a:pt x="9540" y="136519"/>
                    </a:lnTo>
                    <a:lnTo>
                      <a:pt x="6370" y="104759"/>
                    </a:lnTo>
                    <a:lnTo>
                      <a:pt x="0" y="104759"/>
                    </a:lnTo>
                    <a:lnTo>
                      <a:pt x="3200" y="133349"/>
                    </a:lnTo>
                    <a:lnTo>
                      <a:pt x="6370" y="158739"/>
                    </a:lnTo>
                    <a:lnTo>
                      <a:pt x="12710" y="177789"/>
                    </a:lnTo>
                    <a:lnTo>
                      <a:pt x="19049" y="180959"/>
                    </a:lnTo>
                    <a:lnTo>
                      <a:pt x="22250" y="184129"/>
                    </a:lnTo>
                    <a:lnTo>
                      <a:pt x="22250" y="279379"/>
                    </a:lnTo>
                    <a:lnTo>
                      <a:pt x="28590" y="279379"/>
                    </a:lnTo>
                    <a:lnTo>
                      <a:pt x="28590" y="184129"/>
                    </a:lnTo>
                    <a:lnTo>
                      <a:pt x="34930" y="180959"/>
                    </a:lnTo>
                    <a:lnTo>
                      <a:pt x="38099" y="174619"/>
                    </a:lnTo>
                    <a:lnTo>
                      <a:pt x="44470" y="155569"/>
                    </a:lnTo>
                    <a:lnTo>
                      <a:pt x="47640" y="133349"/>
                    </a:lnTo>
                    <a:lnTo>
                      <a:pt x="50810" y="104759"/>
                    </a:lnTo>
                    <a:lnTo>
                      <a:pt x="50810" y="79369"/>
                    </a:lnTo>
                    <a:lnTo>
                      <a:pt x="47640" y="50779"/>
                    </a:lnTo>
                    <a:lnTo>
                      <a:pt x="44470" y="25389"/>
                    </a:lnTo>
                    <a:lnTo>
                      <a:pt x="31760" y="0"/>
                    </a:lnTo>
                    <a:close/>
                  </a:path>
                </a:pathLst>
              </a:custGeom>
              <a:solidFill>
                <a:srgbClr val="FF0000"/>
              </a:solidFill>
            </p:spPr>
            <p:txBody>
              <a:bodyPr wrap="square" lIns="0" tIns="0" rIns="0" bIns="0" rtlCol="0"/>
              <a:lstStyle/>
              <a:p>
                <a:endParaRPr dirty="0"/>
              </a:p>
            </p:txBody>
          </p:sp>
        </p:grpSp>
        <p:sp>
          <p:nvSpPr>
            <p:cNvPr id="27" name="object 8"/>
            <p:cNvSpPr txBox="1"/>
            <p:nvPr/>
          </p:nvSpPr>
          <p:spPr>
            <a:xfrm>
              <a:off x="7912812" y="1182737"/>
              <a:ext cx="1077595" cy="389890"/>
            </a:xfrm>
            <a:prstGeom prst="rect">
              <a:avLst/>
            </a:prstGeom>
          </p:spPr>
          <p:txBody>
            <a:bodyPr vert="horz" wrap="square" lIns="0" tIns="12700" rIns="0" bIns="0" rtlCol="0">
              <a:spAutoFit/>
            </a:bodyPr>
            <a:lstStyle/>
            <a:p>
              <a:pPr marL="38100">
                <a:lnSpc>
                  <a:spcPts val="1435"/>
                </a:lnSpc>
                <a:spcBef>
                  <a:spcPts val="100"/>
                </a:spcBef>
              </a:pPr>
              <a:r>
                <a:rPr sz="1200" b="1" spc="10" dirty="0">
                  <a:solidFill>
                    <a:srgbClr val="221F1F"/>
                  </a:solidFill>
                  <a:latin typeface="Symbol"/>
                  <a:cs typeface="Symbol"/>
                </a:rPr>
                <a:t> </a:t>
              </a:r>
              <a:r>
                <a:rPr sz="1200" b="1" spc="10" dirty="0">
                  <a:solidFill>
                    <a:srgbClr val="221F1F"/>
                  </a:solidFill>
                  <a:latin typeface="Calibri"/>
                  <a:cs typeface="Calibri"/>
                </a:rPr>
                <a:t>Osmolarity</a:t>
              </a:r>
              <a:endParaRPr sz="1200" dirty="0">
                <a:latin typeface="Calibri"/>
                <a:cs typeface="Calibri"/>
              </a:endParaRPr>
            </a:p>
            <a:p>
              <a:pPr marL="57150">
                <a:lnSpc>
                  <a:spcPts val="1435"/>
                </a:lnSpc>
              </a:pPr>
              <a:r>
                <a:rPr sz="1200" b="1" spc="35" dirty="0">
                  <a:solidFill>
                    <a:srgbClr val="221F1F"/>
                  </a:solidFill>
                  <a:latin typeface="Symbol"/>
                  <a:cs typeface="Symbol"/>
                </a:rPr>
                <a:t> </a:t>
              </a:r>
              <a:r>
                <a:rPr sz="1200" b="1" spc="35" dirty="0">
                  <a:solidFill>
                    <a:srgbClr val="221F1F"/>
                  </a:solidFill>
                  <a:latin typeface="Calibri"/>
                  <a:cs typeface="Calibri"/>
                </a:rPr>
                <a:t>Na </a:t>
              </a:r>
              <a:r>
                <a:rPr sz="1200" b="1" spc="52" baseline="27777" dirty="0">
                  <a:solidFill>
                    <a:srgbClr val="221F1F"/>
                  </a:solidFill>
                  <a:latin typeface="Calibri"/>
                  <a:cs typeface="Calibri"/>
                </a:rPr>
                <a:t>+ </a:t>
              </a:r>
              <a:r>
                <a:rPr sz="1200" b="1" dirty="0">
                  <a:solidFill>
                    <a:srgbClr val="221F1F"/>
                  </a:solidFill>
                  <a:latin typeface="Calibri"/>
                  <a:cs typeface="Calibri"/>
                </a:rPr>
                <a:t>u</a:t>
              </a:r>
              <a:r>
                <a:rPr sz="1200" b="1" spc="-130" dirty="0">
                  <a:solidFill>
                    <a:srgbClr val="221F1F"/>
                  </a:solidFill>
                  <a:latin typeface="Calibri"/>
                  <a:cs typeface="Calibri"/>
                </a:rPr>
                <a:t> </a:t>
              </a:r>
              <a:r>
                <a:rPr sz="1200" b="1" spc="-5" dirty="0">
                  <a:solidFill>
                    <a:srgbClr val="221F1F"/>
                  </a:solidFill>
                  <a:latin typeface="Calibri"/>
                  <a:cs typeface="Calibri"/>
                </a:rPr>
                <a:t>plasma</a:t>
              </a:r>
              <a:endParaRPr sz="1200" dirty="0">
                <a:latin typeface="Calibri"/>
                <a:cs typeface="Calibri"/>
              </a:endParaRPr>
            </a:p>
          </p:txBody>
        </p:sp>
        <p:sp>
          <p:nvSpPr>
            <p:cNvPr id="28" name="object 9"/>
            <p:cNvSpPr txBox="1"/>
            <p:nvPr/>
          </p:nvSpPr>
          <p:spPr>
            <a:xfrm>
              <a:off x="7394652" y="4091610"/>
              <a:ext cx="830580" cy="174625"/>
            </a:xfrm>
            <a:prstGeom prst="rect">
              <a:avLst/>
            </a:prstGeom>
          </p:spPr>
          <p:txBody>
            <a:bodyPr vert="horz" wrap="square" lIns="0" tIns="15875" rIns="0" bIns="0" rtlCol="0">
              <a:spAutoFit/>
            </a:bodyPr>
            <a:lstStyle/>
            <a:p>
              <a:pPr marL="12700">
                <a:lnSpc>
                  <a:spcPct val="100000"/>
                </a:lnSpc>
                <a:spcBef>
                  <a:spcPts val="125"/>
                </a:spcBef>
              </a:pPr>
              <a:r>
                <a:rPr sz="950" b="1" spc="10" dirty="0">
                  <a:solidFill>
                    <a:srgbClr val="221F1F"/>
                  </a:solidFill>
                  <a:latin typeface="Arial"/>
                  <a:cs typeface="Arial"/>
                </a:rPr>
                <a:t>About </a:t>
              </a:r>
              <a:r>
                <a:rPr sz="950" b="1" spc="70" dirty="0">
                  <a:solidFill>
                    <a:srgbClr val="221F1F"/>
                  </a:solidFill>
                  <a:latin typeface="Arial"/>
                  <a:cs typeface="Arial"/>
                </a:rPr>
                <a:t>the </a:t>
              </a:r>
              <a:r>
                <a:rPr sz="950" b="1" spc="-5" dirty="0">
                  <a:solidFill>
                    <a:srgbClr val="221F1F"/>
                  </a:solidFill>
                  <a:latin typeface="Arial"/>
                  <a:cs typeface="Arial"/>
                </a:rPr>
                <a:t>job </a:t>
              </a:r>
              <a:r>
                <a:rPr sz="950" b="1" spc="15" dirty="0">
                  <a:solidFill>
                    <a:srgbClr val="221F1F"/>
                  </a:solidFill>
                  <a:latin typeface="Arial"/>
                  <a:cs typeface="Arial"/>
                </a:rPr>
                <a:t>_ _ </a:t>
              </a:r>
              <a:r>
                <a:rPr sz="950" b="1" spc="70" dirty="0">
                  <a:solidFill>
                    <a:srgbClr val="221F1F"/>
                  </a:solidFill>
                  <a:latin typeface="Arial"/>
                  <a:cs typeface="Arial"/>
                </a:rPr>
                <a:t>_ </a:t>
              </a:r>
              <a:r>
                <a:rPr sz="950" b="1" spc="35" dirty="0">
                  <a:solidFill>
                    <a:srgbClr val="221F1F"/>
                  </a:solidFill>
                  <a:latin typeface="Arial"/>
                  <a:cs typeface="Arial"/>
                </a:rPr>
                <a:t>_ </a:t>
              </a:r>
              <a:r>
                <a:rPr sz="950" b="1" spc="15" dirty="0">
                  <a:solidFill>
                    <a:srgbClr val="221F1F"/>
                  </a:solidFill>
                  <a:latin typeface="Arial"/>
                  <a:cs typeface="Arial"/>
                </a:rPr>
                <a:t>_</a:t>
              </a:r>
              <a:endParaRPr sz="950" dirty="0">
                <a:latin typeface="Arial"/>
                <a:cs typeface="Arial"/>
              </a:endParaRPr>
            </a:p>
          </p:txBody>
        </p:sp>
        <p:sp>
          <p:nvSpPr>
            <p:cNvPr id="29" name="object 10"/>
            <p:cNvSpPr txBox="1"/>
            <p:nvPr/>
          </p:nvSpPr>
          <p:spPr>
            <a:xfrm>
              <a:off x="7852487" y="2327261"/>
              <a:ext cx="1026794" cy="327025"/>
            </a:xfrm>
            <a:prstGeom prst="rect">
              <a:avLst/>
            </a:prstGeom>
          </p:spPr>
          <p:txBody>
            <a:bodyPr vert="horz" wrap="square" lIns="0" tIns="15875" rIns="0" bIns="0" rtlCol="0">
              <a:spAutoFit/>
            </a:bodyPr>
            <a:lstStyle/>
            <a:p>
              <a:pPr algn="ctr">
                <a:lnSpc>
                  <a:spcPct val="100000"/>
                </a:lnSpc>
                <a:spcBef>
                  <a:spcPts val="125"/>
                </a:spcBef>
              </a:pPr>
              <a:r>
                <a:rPr sz="950" b="1" spc="10" dirty="0">
                  <a:solidFill>
                    <a:srgbClr val="221F1F"/>
                  </a:solidFill>
                  <a:latin typeface="Calibri"/>
                  <a:cs typeface="Calibri"/>
                </a:rPr>
                <a:t>Osmoreceptors</a:t>
              </a:r>
              <a:r>
                <a:rPr sz="950" b="1" spc="80" dirty="0">
                  <a:solidFill>
                    <a:srgbClr val="221F1F"/>
                  </a:solidFill>
                  <a:latin typeface="Calibri"/>
                  <a:cs typeface="Calibri"/>
                </a:rPr>
                <a:t> </a:t>
              </a:r>
              <a:r>
                <a:rPr sz="950" b="1" spc="10" dirty="0">
                  <a:solidFill>
                    <a:srgbClr val="221F1F"/>
                  </a:solidFill>
                  <a:latin typeface="Calibri"/>
                  <a:cs typeface="Calibri"/>
                </a:rPr>
                <a:t>in</a:t>
              </a:r>
              <a:endParaRPr sz="950" dirty="0">
                <a:latin typeface="Calibri"/>
                <a:cs typeface="Calibri"/>
              </a:endParaRPr>
            </a:p>
            <a:p>
              <a:pPr marL="38100" algn="ctr">
                <a:lnSpc>
                  <a:spcPct val="100000"/>
                </a:lnSpc>
                <a:spcBef>
                  <a:spcPts val="60"/>
                </a:spcBef>
              </a:pPr>
              <a:r>
                <a:rPr sz="950" b="1" spc="-5" dirty="0">
                  <a:solidFill>
                    <a:srgbClr val="221F1F"/>
                  </a:solidFill>
                  <a:latin typeface="Calibri"/>
                  <a:cs typeface="Calibri"/>
                </a:rPr>
                <a:t>hypothalamus</a:t>
              </a:r>
              <a:endParaRPr sz="950" dirty="0">
                <a:latin typeface="Calibri"/>
                <a:cs typeface="Calibri"/>
              </a:endParaRPr>
            </a:p>
          </p:txBody>
        </p:sp>
        <p:sp>
          <p:nvSpPr>
            <p:cNvPr id="30" name="object 11"/>
            <p:cNvSpPr txBox="1"/>
            <p:nvPr/>
          </p:nvSpPr>
          <p:spPr>
            <a:xfrm>
              <a:off x="7423227" y="2745028"/>
              <a:ext cx="848994" cy="673735"/>
            </a:xfrm>
            <a:prstGeom prst="rect">
              <a:avLst/>
            </a:prstGeom>
          </p:spPr>
          <p:txBody>
            <a:bodyPr vert="horz" wrap="square" lIns="0" tIns="8255" rIns="0" bIns="0" rtlCol="0">
              <a:spAutoFit/>
            </a:bodyPr>
            <a:lstStyle/>
            <a:p>
              <a:pPr marL="12700" marR="222885">
                <a:lnSpc>
                  <a:spcPct val="105400"/>
                </a:lnSpc>
                <a:spcBef>
                  <a:spcPts val="65"/>
                </a:spcBef>
              </a:pPr>
              <a:r>
                <a:rPr sz="950" b="1" spc="5" dirty="0">
                  <a:solidFill>
                    <a:srgbClr val="221F1F"/>
                  </a:solidFill>
                  <a:latin typeface="Calibri"/>
                  <a:cs typeface="Calibri"/>
                </a:rPr>
                <a:t>Negative </a:t>
              </a:r>
              <a:r>
                <a:rPr sz="950" b="1" i="1" spc="5" dirty="0">
                  <a:solidFill>
                    <a:srgbClr val="221F1F"/>
                  </a:solidFill>
                  <a:latin typeface="Calibri"/>
                  <a:cs typeface="Calibri"/>
                </a:rPr>
                <a:t>Feedback </a:t>
              </a:r>
              <a:r>
                <a:rPr sz="950" b="1" spc="-5" dirty="0">
                  <a:solidFill>
                    <a:srgbClr val="221F1F"/>
                  </a:solidFill>
                  <a:latin typeface="Calibri"/>
                  <a:cs typeface="Calibri"/>
                </a:rPr>
                <a:t>mechanism </a:t>
              </a:r>
              <a:r>
                <a:rPr sz="950" b="1" spc="45" dirty="0">
                  <a:solidFill>
                    <a:srgbClr val="221F1F"/>
                  </a:solidFill>
                  <a:latin typeface="Calibri"/>
                  <a:cs typeface="Calibri"/>
                </a:rPr>
                <a:t>_ </a:t>
              </a:r>
              <a:r>
                <a:rPr sz="950" b="1" spc="10" dirty="0">
                  <a:solidFill>
                    <a:srgbClr val="221F1F"/>
                  </a:solidFill>
                  <a:latin typeface="Calibri"/>
                  <a:cs typeface="Calibri"/>
                </a:rPr>
                <a:t>_ </a:t>
              </a:r>
              <a:r>
                <a:rPr sz="950" b="1" spc="-20" dirty="0">
                  <a:solidFill>
                    <a:srgbClr val="221F1F"/>
                  </a:solidFill>
                  <a:latin typeface="Calibri"/>
                  <a:cs typeface="Calibri"/>
                </a:rPr>
                <a:t>_ </a:t>
              </a:r>
              <a:r>
                <a:rPr sz="950" b="1" spc="5" dirty="0">
                  <a:solidFill>
                    <a:srgbClr val="221F1F"/>
                  </a:solidFill>
                  <a:latin typeface="Calibri"/>
                  <a:cs typeface="Calibri"/>
                </a:rPr>
                <a:t>_ </a:t>
              </a:r>
              <a:r>
                <a:rPr sz="950" b="1" spc="-10" dirty="0">
                  <a:solidFill>
                    <a:srgbClr val="221F1F"/>
                  </a:solidFill>
                  <a:latin typeface="Calibri"/>
                  <a:cs typeface="Calibri"/>
                </a:rPr>
                <a:t>_ </a:t>
              </a:r>
              <a:r>
                <a:rPr sz="950" b="1" spc="45" dirty="0">
                  <a:solidFill>
                    <a:srgbClr val="221F1F"/>
                  </a:solidFill>
                  <a:latin typeface="Calibri"/>
                  <a:cs typeface="Calibri"/>
                </a:rPr>
                <a:t>_ </a:t>
              </a:r>
              <a:r>
                <a:rPr sz="950" b="1" spc="-20" dirty="0">
                  <a:solidFill>
                    <a:srgbClr val="221F1F"/>
                  </a:solidFill>
                  <a:latin typeface="Calibri"/>
                  <a:cs typeface="Calibri"/>
                </a:rPr>
                <a:t>_ </a:t>
              </a:r>
              <a:r>
                <a:rPr sz="950" b="1" spc="15" dirty="0">
                  <a:solidFill>
                    <a:srgbClr val="221F1F"/>
                  </a:solidFill>
                  <a:latin typeface="Calibri"/>
                  <a:cs typeface="Calibri"/>
                </a:rPr>
                <a:t>_</a:t>
              </a:r>
              <a:endParaRPr sz="950" dirty="0">
                <a:latin typeface="Calibri"/>
                <a:cs typeface="Calibri"/>
              </a:endParaRPr>
            </a:p>
            <a:p>
              <a:pPr marL="165100">
                <a:lnSpc>
                  <a:spcPct val="100000"/>
                </a:lnSpc>
                <a:spcBef>
                  <a:spcPts val="385"/>
                </a:spcBef>
              </a:pPr>
              <a:r>
                <a:rPr sz="950" b="1" spc="-5" dirty="0">
                  <a:solidFill>
                    <a:srgbClr val="221F1F"/>
                  </a:solidFill>
                  <a:latin typeface="Calibri"/>
                  <a:cs typeface="Calibri"/>
                </a:rPr>
                <a:t>Stimulation</a:t>
              </a:r>
              <a:endParaRPr sz="950" dirty="0">
                <a:latin typeface="Calibri"/>
                <a:cs typeface="Calibri"/>
              </a:endParaRPr>
            </a:p>
          </p:txBody>
        </p:sp>
        <p:sp>
          <p:nvSpPr>
            <p:cNvPr id="31" name="object 12"/>
            <p:cNvSpPr txBox="1"/>
            <p:nvPr/>
          </p:nvSpPr>
          <p:spPr>
            <a:xfrm>
              <a:off x="7861631" y="3700450"/>
              <a:ext cx="889000" cy="174625"/>
            </a:xfrm>
            <a:prstGeom prst="rect">
              <a:avLst/>
            </a:prstGeom>
          </p:spPr>
          <p:txBody>
            <a:bodyPr vert="horz" wrap="square" lIns="0" tIns="15875" rIns="0" bIns="0" rtlCol="0">
              <a:spAutoFit/>
            </a:bodyPr>
            <a:lstStyle/>
            <a:p>
              <a:pPr marL="12700">
                <a:lnSpc>
                  <a:spcPct val="100000"/>
                </a:lnSpc>
                <a:spcBef>
                  <a:spcPts val="125"/>
                </a:spcBef>
              </a:pPr>
              <a:r>
                <a:rPr sz="950" b="1" spc="10" dirty="0">
                  <a:solidFill>
                    <a:srgbClr val="221F1F"/>
                  </a:solidFill>
                  <a:latin typeface="Calibri"/>
                  <a:cs typeface="Calibri"/>
                </a:rPr>
                <a:t>Neurohypophysis</a:t>
              </a:r>
              <a:endParaRPr sz="950" dirty="0">
                <a:latin typeface="Calibri"/>
                <a:cs typeface="Calibri"/>
              </a:endParaRPr>
            </a:p>
          </p:txBody>
        </p:sp>
        <p:sp>
          <p:nvSpPr>
            <p:cNvPr id="32" name="object 13"/>
            <p:cNvSpPr txBox="1"/>
            <p:nvPr/>
          </p:nvSpPr>
          <p:spPr>
            <a:xfrm>
              <a:off x="9288859" y="4118535"/>
              <a:ext cx="283845" cy="174625"/>
            </a:xfrm>
            <a:prstGeom prst="rect">
              <a:avLst/>
            </a:prstGeom>
          </p:spPr>
          <p:txBody>
            <a:bodyPr vert="horz" wrap="square" lIns="0" tIns="15875" rIns="0" bIns="0" rtlCol="0">
              <a:spAutoFit/>
            </a:bodyPr>
            <a:lstStyle/>
            <a:p>
              <a:pPr marL="12700">
                <a:lnSpc>
                  <a:spcPct val="100000"/>
                </a:lnSpc>
                <a:spcBef>
                  <a:spcPts val="125"/>
                </a:spcBef>
              </a:pPr>
              <a:r>
                <a:rPr sz="950" b="1" spc="-15" dirty="0">
                  <a:solidFill>
                    <a:srgbClr val="221F1F"/>
                  </a:solidFill>
                  <a:latin typeface="Arial"/>
                  <a:cs typeface="Arial"/>
                </a:rPr>
                <a:t>ADH</a:t>
              </a:r>
              <a:endParaRPr sz="950" dirty="0">
                <a:latin typeface="Arial"/>
                <a:cs typeface="Arial"/>
              </a:endParaRPr>
            </a:p>
          </p:txBody>
        </p:sp>
        <p:sp>
          <p:nvSpPr>
            <p:cNvPr id="33" name="object 14"/>
            <p:cNvSpPr txBox="1"/>
            <p:nvPr/>
          </p:nvSpPr>
          <p:spPr>
            <a:xfrm>
              <a:off x="9711769" y="2436545"/>
              <a:ext cx="648335" cy="174625"/>
            </a:xfrm>
            <a:prstGeom prst="rect">
              <a:avLst/>
            </a:prstGeom>
          </p:spPr>
          <p:txBody>
            <a:bodyPr vert="horz" wrap="square" lIns="0" tIns="15875" rIns="0" bIns="0" rtlCol="0">
              <a:spAutoFit/>
            </a:bodyPr>
            <a:lstStyle/>
            <a:p>
              <a:pPr marL="12700">
                <a:lnSpc>
                  <a:spcPct val="100000"/>
                </a:lnSpc>
                <a:spcBef>
                  <a:spcPts val="125"/>
                </a:spcBef>
              </a:pPr>
              <a:r>
                <a:rPr sz="950" b="1" spc="-5" dirty="0">
                  <a:solidFill>
                    <a:srgbClr val="221F1F"/>
                  </a:solidFill>
                  <a:latin typeface="Calibri"/>
                  <a:cs typeface="Calibri"/>
                </a:rPr>
                <a:t>Inhibition</a:t>
              </a:r>
              <a:endParaRPr sz="950" dirty="0">
                <a:latin typeface="Calibri"/>
                <a:cs typeface="Calibri"/>
              </a:endParaRPr>
            </a:p>
          </p:txBody>
        </p:sp>
        <p:sp>
          <p:nvSpPr>
            <p:cNvPr id="34" name="object 15"/>
            <p:cNvSpPr txBox="1"/>
            <p:nvPr/>
          </p:nvSpPr>
          <p:spPr>
            <a:xfrm>
              <a:off x="9711769" y="3471596"/>
              <a:ext cx="696595" cy="174625"/>
            </a:xfrm>
            <a:prstGeom prst="rect">
              <a:avLst/>
            </a:prstGeom>
          </p:spPr>
          <p:txBody>
            <a:bodyPr vert="horz" wrap="square" lIns="0" tIns="15875" rIns="0" bIns="0" rtlCol="0">
              <a:spAutoFit/>
            </a:bodyPr>
            <a:lstStyle/>
            <a:p>
              <a:pPr marL="12700">
                <a:lnSpc>
                  <a:spcPct val="100000"/>
                </a:lnSpc>
                <a:spcBef>
                  <a:spcPts val="125"/>
                </a:spcBef>
              </a:pPr>
              <a:r>
                <a:rPr sz="950" b="1" spc="-5" dirty="0">
                  <a:solidFill>
                    <a:srgbClr val="221F1F"/>
                  </a:solidFill>
                  <a:latin typeface="Calibri"/>
                  <a:cs typeface="Calibri"/>
                </a:rPr>
                <a:t>Stimulation</a:t>
              </a:r>
              <a:endParaRPr sz="950" dirty="0">
                <a:latin typeface="Calibri"/>
                <a:cs typeface="Calibri"/>
              </a:endParaRPr>
            </a:p>
          </p:txBody>
        </p:sp>
        <p:sp>
          <p:nvSpPr>
            <p:cNvPr id="35" name="object 16"/>
            <p:cNvSpPr txBox="1"/>
            <p:nvPr/>
          </p:nvSpPr>
          <p:spPr>
            <a:xfrm>
              <a:off x="8904054" y="2888637"/>
              <a:ext cx="1040765" cy="445882"/>
            </a:xfrm>
            <a:prstGeom prst="rect">
              <a:avLst/>
            </a:prstGeom>
          </p:spPr>
          <p:txBody>
            <a:bodyPr vert="horz" wrap="square" lIns="0" tIns="7620" rIns="0" bIns="0" rtlCol="0">
              <a:spAutoFit/>
            </a:bodyPr>
            <a:lstStyle/>
            <a:p>
              <a:pPr marL="12700" marR="5080" indent="85725" algn="ctr">
                <a:lnSpc>
                  <a:spcPct val="105500"/>
                </a:lnSpc>
                <a:spcBef>
                  <a:spcPts val="60"/>
                </a:spcBef>
              </a:pPr>
              <a:r>
                <a:rPr sz="950" b="1" spc="10" dirty="0">
                  <a:solidFill>
                    <a:srgbClr val="221F1F"/>
                  </a:solidFill>
                  <a:latin typeface="Calibri"/>
                  <a:cs typeface="Calibri"/>
                </a:rPr>
                <a:t>Baroreceptors in </a:t>
              </a:r>
              <a:r>
                <a:rPr sz="950" b="1" spc="5" dirty="0">
                  <a:solidFill>
                    <a:srgbClr val="221F1F"/>
                  </a:solidFill>
                  <a:latin typeface="Calibri"/>
                  <a:cs typeface="Calibri"/>
                </a:rPr>
                <a:t>the atria </a:t>
              </a:r>
              <a:r>
                <a:rPr sz="950" b="1" spc="10" dirty="0">
                  <a:solidFill>
                    <a:srgbClr val="221F1F"/>
                  </a:solidFill>
                  <a:latin typeface="Calibri"/>
                  <a:cs typeface="Calibri"/>
                </a:rPr>
                <a:t>and </a:t>
              </a:r>
              <a:r>
                <a:rPr sz="950" b="1" spc="-5" dirty="0">
                  <a:solidFill>
                    <a:srgbClr val="221F1F"/>
                  </a:solidFill>
                  <a:latin typeface="Calibri"/>
                  <a:cs typeface="Calibri"/>
                </a:rPr>
                <a:t>blood vessels</a:t>
              </a:r>
              <a:r>
                <a:rPr sz="950" b="1" spc="185" dirty="0">
                  <a:solidFill>
                    <a:srgbClr val="221F1F"/>
                  </a:solidFill>
                  <a:latin typeface="Calibri"/>
                  <a:cs typeface="Calibri"/>
                </a:rPr>
                <a:t> </a:t>
              </a:r>
              <a:r>
                <a:rPr sz="950" b="1" dirty="0">
                  <a:solidFill>
                    <a:srgbClr val="221F1F"/>
                  </a:solidFill>
                  <a:latin typeface="Calibri"/>
                  <a:cs typeface="Calibri"/>
                </a:rPr>
                <a:t>courts</a:t>
              </a:r>
              <a:endParaRPr sz="950" dirty="0">
                <a:latin typeface="Calibri"/>
                <a:cs typeface="Calibri"/>
              </a:endParaRPr>
            </a:p>
          </p:txBody>
        </p:sp>
        <p:sp>
          <p:nvSpPr>
            <p:cNvPr id="36" name="object 17"/>
            <p:cNvSpPr txBox="1"/>
            <p:nvPr/>
          </p:nvSpPr>
          <p:spPr>
            <a:xfrm>
              <a:off x="7471106" y="1792909"/>
              <a:ext cx="696595" cy="174625"/>
            </a:xfrm>
            <a:prstGeom prst="rect">
              <a:avLst/>
            </a:prstGeom>
          </p:spPr>
          <p:txBody>
            <a:bodyPr vert="horz" wrap="square" lIns="0" tIns="15875" rIns="0" bIns="0" rtlCol="0">
              <a:spAutoFit/>
            </a:bodyPr>
            <a:lstStyle/>
            <a:p>
              <a:pPr marL="12700">
                <a:lnSpc>
                  <a:spcPct val="100000"/>
                </a:lnSpc>
                <a:spcBef>
                  <a:spcPts val="125"/>
                </a:spcBef>
              </a:pPr>
              <a:r>
                <a:rPr sz="950" b="1" spc="-5" dirty="0">
                  <a:solidFill>
                    <a:srgbClr val="221F1F"/>
                  </a:solidFill>
                  <a:latin typeface="Calibri"/>
                  <a:cs typeface="Calibri"/>
                </a:rPr>
                <a:t>Stimulation</a:t>
              </a:r>
              <a:endParaRPr sz="950" dirty="0">
                <a:latin typeface="Calibri"/>
                <a:cs typeface="Calibri"/>
              </a:endParaRPr>
            </a:p>
          </p:txBody>
        </p:sp>
        <p:sp>
          <p:nvSpPr>
            <p:cNvPr id="37" name="object 18"/>
            <p:cNvSpPr txBox="1"/>
            <p:nvPr/>
          </p:nvSpPr>
          <p:spPr>
            <a:xfrm>
              <a:off x="8986979" y="1726170"/>
              <a:ext cx="1039494" cy="285272"/>
            </a:xfrm>
            <a:prstGeom prst="rect">
              <a:avLst/>
            </a:prstGeom>
          </p:spPr>
          <p:txBody>
            <a:bodyPr vert="horz" wrap="square" lIns="0" tIns="15875" rIns="0" bIns="0" rtlCol="0">
              <a:spAutoFit/>
            </a:bodyPr>
            <a:lstStyle/>
            <a:p>
              <a:pPr algn="ctr">
                <a:lnSpc>
                  <a:spcPts val="1135"/>
                </a:lnSpc>
                <a:spcBef>
                  <a:spcPts val="125"/>
                </a:spcBef>
              </a:pPr>
              <a:r>
                <a:rPr sz="950" b="1" spc="10" dirty="0">
                  <a:solidFill>
                    <a:srgbClr val="221F1F"/>
                  </a:solidFill>
                  <a:latin typeface="Arial"/>
                  <a:cs typeface="Arial"/>
                </a:rPr>
                <a:t>↓ </a:t>
              </a:r>
              <a:r>
                <a:rPr sz="950" b="1" spc="10" dirty="0">
                  <a:solidFill>
                    <a:srgbClr val="221F1F"/>
                  </a:solidFill>
                  <a:latin typeface="Calibri"/>
                  <a:cs typeface="Calibri"/>
                </a:rPr>
                <a:t>Volume</a:t>
              </a:r>
              <a:r>
                <a:rPr sz="950" b="1" spc="50" dirty="0">
                  <a:solidFill>
                    <a:srgbClr val="221F1F"/>
                  </a:solidFill>
                  <a:latin typeface="Calibri"/>
                  <a:cs typeface="Calibri"/>
                </a:rPr>
                <a:t> </a:t>
              </a:r>
              <a:r>
                <a:rPr sz="950" b="1" spc="10" dirty="0">
                  <a:solidFill>
                    <a:srgbClr val="221F1F"/>
                  </a:solidFill>
                  <a:latin typeface="Calibri"/>
                  <a:cs typeface="Calibri"/>
                </a:rPr>
                <a:t>plasma</a:t>
              </a:r>
              <a:endParaRPr sz="950" dirty="0">
                <a:latin typeface="Calibri"/>
                <a:cs typeface="Calibri"/>
              </a:endParaRPr>
            </a:p>
            <a:p>
              <a:pPr algn="ctr">
                <a:lnSpc>
                  <a:spcPts val="1135"/>
                </a:lnSpc>
              </a:pPr>
              <a:r>
                <a:rPr sz="950" b="1" spc="10" dirty="0">
                  <a:solidFill>
                    <a:srgbClr val="221F1F"/>
                  </a:solidFill>
                  <a:latin typeface="Calibri"/>
                  <a:cs typeface="Calibri"/>
                </a:rPr>
                <a:t>↓</a:t>
              </a:r>
              <a:r>
                <a:rPr lang="en-US" sz="950" b="1" spc="10" dirty="0">
                  <a:solidFill>
                    <a:srgbClr val="221F1F"/>
                  </a:solidFill>
                  <a:latin typeface="Calibri"/>
                  <a:cs typeface="Calibri"/>
                </a:rPr>
                <a:t>BP</a:t>
              </a:r>
              <a:r>
                <a:rPr sz="950" b="1" spc="55" dirty="0">
                  <a:solidFill>
                    <a:srgbClr val="221F1F"/>
                  </a:solidFill>
                  <a:latin typeface="Calibri"/>
                  <a:cs typeface="Calibri"/>
                </a:rPr>
                <a:t> </a:t>
              </a:r>
              <a:r>
                <a:rPr sz="950" b="1" spc="10" dirty="0">
                  <a:solidFill>
                    <a:srgbClr val="221F1F"/>
                  </a:solidFill>
                  <a:latin typeface="Calibri"/>
                  <a:cs typeface="Calibri"/>
                </a:rPr>
                <a:t>(10-15%)</a:t>
              </a:r>
              <a:endParaRPr sz="950" dirty="0">
                <a:latin typeface="Calibri"/>
                <a:cs typeface="Calibri"/>
              </a:endParaRPr>
            </a:p>
          </p:txBody>
        </p:sp>
        <p:sp>
          <p:nvSpPr>
            <p:cNvPr id="38" name="object 19"/>
            <p:cNvSpPr txBox="1"/>
            <p:nvPr/>
          </p:nvSpPr>
          <p:spPr>
            <a:xfrm>
              <a:off x="7771254" y="4499700"/>
              <a:ext cx="1264920" cy="1696046"/>
            </a:xfrm>
            <a:prstGeom prst="rect">
              <a:avLst/>
            </a:prstGeom>
          </p:spPr>
          <p:txBody>
            <a:bodyPr vert="horz" wrap="square" lIns="0" tIns="15875" rIns="0" bIns="0" rtlCol="0">
              <a:spAutoFit/>
            </a:bodyPr>
            <a:lstStyle/>
            <a:p>
              <a:pPr algn="ctr">
                <a:lnSpc>
                  <a:spcPct val="100000"/>
                </a:lnSpc>
                <a:spcBef>
                  <a:spcPts val="125"/>
                </a:spcBef>
              </a:pPr>
              <a:r>
                <a:rPr lang="en" sz="1400" b="1" spc="20" dirty="0">
                  <a:solidFill>
                    <a:srgbClr val="221F1F"/>
                  </a:solidFill>
                  <a:latin typeface="Calibri"/>
                  <a:cs typeface="Calibri"/>
                </a:rPr>
                <a:t>ADH</a:t>
              </a:r>
              <a:endParaRPr sz="1400" dirty="0">
                <a:latin typeface="Calibri"/>
                <a:cs typeface="Calibri"/>
              </a:endParaRPr>
            </a:p>
            <a:p>
              <a:pPr marL="79375" marR="155575" indent="740410">
                <a:lnSpc>
                  <a:spcPct val="189900"/>
                </a:lnSpc>
                <a:spcBef>
                  <a:spcPts val="610"/>
                </a:spcBef>
              </a:pPr>
              <a:r>
                <a:rPr sz="950" b="1" spc="-5" dirty="0">
                  <a:solidFill>
                    <a:srgbClr val="221F1F"/>
                  </a:solidFill>
                  <a:latin typeface="Calibri"/>
                  <a:cs typeface="Calibri"/>
                </a:rPr>
                <a:t>Target </a:t>
              </a:r>
              <a:r>
                <a:rPr sz="950" b="1" spc="5" dirty="0">
                  <a:solidFill>
                    <a:srgbClr val="221F1F"/>
                  </a:solidFill>
                  <a:latin typeface="Calibri"/>
                  <a:cs typeface="Calibri"/>
                </a:rPr>
                <a:t>Kidneys </a:t>
              </a:r>
              <a:r>
                <a:rPr sz="900" b="1" spc="10" dirty="0">
                  <a:solidFill>
                    <a:srgbClr val="221F1F"/>
                  </a:solidFill>
                  <a:latin typeface="Calibri"/>
                  <a:cs typeface="Calibri"/>
                </a:rPr>
                <a:t>:</a:t>
              </a:r>
              <a:r>
                <a:rPr sz="900" b="1" spc="20" dirty="0">
                  <a:solidFill>
                    <a:srgbClr val="221F1F"/>
                  </a:solidFill>
                  <a:latin typeface="Calibri"/>
                  <a:cs typeface="Calibri"/>
                </a:rPr>
                <a:t> </a:t>
              </a:r>
              <a:r>
                <a:rPr sz="900" b="1" spc="-5" dirty="0">
                  <a:solidFill>
                    <a:srgbClr val="221F1F"/>
                  </a:solidFill>
                  <a:latin typeface="Calibri"/>
                  <a:cs typeface="Calibri"/>
                </a:rPr>
                <a:t>collectable</a:t>
              </a:r>
              <a:endParaRPr sz="900" dirty="0">
                <a:latin typeface="Calibri"/>
                <a:cs typeface="Calibri"/>
              </a:endParaRPr>
            </a:p>
            <a:p>
              <a:pPr marL="298450">
                <a:lnSpc>
                  <a:spcPct val="100000"/>
                </a:lnSpc>
                <a:spcBef>
                  <a:spcPts val="65"/>
                </a:spcBef>
              </a:pPr>
              <a:r>
                <a:rPr sz="900" b="1" spc="-5" dirty="0">
                  <a:solidFill>
                    <a:srgbClr val="221F1F"/>
                  </a:solidFill>
                  <a:latin typeface="Calibri"/>
                  <a:cs typeface="Calibri"/>
                </a:rPr>
                <a:t>channels</a:t>
              </a:r>
              <a:endParaRPr sz="900" dirty="0">
                <a:latin typeface="Calibri"/>
                <a:cs typeface="Calibri"/>
              </a:endParaRPr>
            </a:p>
            <a:p>
              <a:pPr>
                <a:lnSpc>
                  <a:spcPct val="100000"/>
                </a:lnSpc>
              </a:pPr>
              <a:endParaRPr sz="1000" dirty="0">
                <a:latin typeface="Calibri"/>
                <a:cs typeface="Calibri"/>
              </a:endParaRPr>
            </a:p>
            <a:p>
              <a:pPr marL="819785">
                <a:lnSpc>
                  <a:spcPct val="100000"/>
                </a:lnSpc>
                <a:spcBef>
                  <a:spcPts val="5"/>
                </a:spcBef>
              </a:pPr>
              <a:r>
                <a:rPr sz="950" b="1" spc="5" dirty="0">
                  <a:solidFill>
                    <a:srgbClr val="221F1F"/>
                  </a:solidFill>
                  <a:latin typeface="Calibri"/>
                  <a:cs typeface="Calibri"/>
                </a:rPr>
                <a:t>Action</a:t>
              </a:r>
              <a:endParaRPr sz="950" dirty="0">
                <a:latin typeface="Calibri"/>
                <a:cs typeface="Calibri"/>
              </a:endParaRPr>
            </a:p>
            <a:p>
              <a:pPr marL="12700">
                <a:lnSpc>
                  <a:spcPct val="100000"/>
                </a:lnSpc>
                <a:spcBef>
                  <a:spcPts val="775"/>
                </a:spcBef>
              </a:pPr>
              <a:r>
                <a:rPr sz="950" b="1" spc="10" dirty="0">
                  <a:solidFill>
                    <a:srgbClr val="221F1F"/>
                  </a:solidFill>
                  <a:latin typeface="Symbol"/>
                  <a:cs typeface="Symbol"/>
                </a:rPr>
                <a:t></a:t>
              </a:r>
              <a:r>
                <a:rPr sz="950" b="1" spc="10" dirty="0">
                  <a:solidFill>
                    <a:srgbClr val="221F1F"/>
                  </a:solidFill>
                  <a:latin typeface="Times New Roman"/>
                  <a:cs typeface="Times New Roman"/>
                </a:rPr>
                <a:t> </a:t>
              </a:r>
              <a:r>
                <a:rPr sz="950" b="1" dirty="0">
                  <a:solidFill>
                    <a:srgbClr val="221F1F"/>
                  </a:solidFill>
                  <a:latin typeface="Calibri"/>
                  <a:cs typeface="Calibri"/>
                </a:rPr>
                <a:t>Reabsorption</a:t>
              </a:r>
              <a:r>
                <a:rPr lang="en-US" sz="950" b="1" dirty="0">
                  <a:solidFill>
                    <a:srgbClr val="221F1F"/>
                  </a:solidFill>
                  <a:latin typeface="Calibri"/>
                  <a:cs typeface="Calibri"/>
                </a:rPr>
                <a:t> of</a:t>
              </a:r>
              <a:r>
                <a:rPr sz="950" b="1" spc="165" dirty="0">
                  <a:solidFill>
                    <a:srgbClr val="221F1F"/>
                  </a:solidFill>
                  <a:latin typeface="Calibri"/>
                  <a:cs typeface="Calibri"/>
                </a:rPr>
                <a:t> </a:t>
              </a:r>
              <a:r>
                <a:rPr sz="950" b="1" spc="10" dirty="0">
                  <a:solidFill>
                    <a:srgbClr val="221F1F"/>
                  </a:solidFill>
                  <a:latin typeface="Calibri"/>
                  <a:cs typeface="Calibri"/>
                </a:rPr>
                <a:t>water</a:t>
              </a:r>
              <a:endParaRPr sz="950" dirty="0">
                <a:latin typeface="Calibri"/>
                <a:cs typeface="Calibri"/>
              </a:endParaRPr>
            </a:p>
            <a:p>
              <a:pPr marL="784860">
                <a:lnSpc>
                  <a:spcPct val="100000"/>
                </a:lnSpc>
                <a:spcBef>
                  <a:spcPts val="585"/>
                </a:spcBef>
              </a:pPr>
              <a:r>
                <a:rPr sz="950" b="1" spc="10" dirty="0">
                  <a:solidFill>
                    <a:srgbClr val="221F1F"/>
                  </a:solidFill>
                  <a:latin typeface="Calibri"/>
                  <a:cs typeface="Calibri"/>
                </a:rPr>
                <a:t>The result</a:t>
              </a:r>
              <a:endParaRPr sz="950" dirty="0">
                <a:latin typeface="Calibri"/>
                <a:cs typeface="Calibri"/>
              </a:endParaRPr>
            </a:p>
          </p:txBody>
        </p:sp>
        <p:sp>
          <p:nvSpPr>
            <p:cNvPr id="39" name="object 20"/>
            <p:cNvSpPr txBox="1"/>
            <p:nvPr/>
          </p:nvSpPr>
          <p:spPr>
            <a:xfrm>
              <a:off x="8710747" y="6447454"/>
              <a:ext cx="527050" cy="305853"/>
            </a:xfrm>
            <a:prstGeom prst="rect">
              <a:avLst/>
            </a:prstGeom>
          </p:spPr>
          <p:txBody>
            <a:bodyPr vert="horz" wrap="square" lIns="0" tIns="15875" rIns="0" bIns="0" rtlCol="0">
              <a:spAutoFit/>
            </a:bodyPr>
            <a:lstStyle/>
            <a:p>
              <a:pPr marL="12700">
                <a:lnSpc>
                  <a:spcPct val="100000"/>
                </a:lnSpc>
                <a:spcBef>
                  <a:spcPts val="125"/>
                </a:spcBef>
              </a:pPr>
              <a:r>
                <a:rPr sz="900" b="1" spc="5" dirty="0">
                  <a:latin typeface="Calibri"/>
                  <a:cs typeface="Calibri"/>
                </a:rPr>
                <a:t>Reduced</a:t>
              </a:r>
              <a:endParaRPr sz="900" dirty="0">
                <a:latin typeface="Calibri"/>
                <a:cs typeface="Calibri"/>
              </a:endParaRPr>
            </a:p>
            <a:p>
              <a:pPr marL="31750">
                <a:lnSpc>
                  <a:spcPct val="100000"/>
                </a:lnSpc>
                <a:spcBef>
                  <a:spcPts val="60"/>
                </a:spcBef>
              </a:pPr>
              <a:r>
                <a:rPr sz="900" b="1" spc="20" dirty="0">
                  <a:latin typeface="Calibri"/>
                  <a:cs typeface="Calibri"/>
                </a:rPr>
                <a:t>diuresis</a:t>
              </a:r>
              <a:endParaRPr sz="900" dirty="0">
                <a:latin typeface="Calibri"/>
                <a:cs typeface="Calibri"/>
              </a:endParaRPr>
            </a:p>
          </p:txBody>
        </p:sp>
        <p:sp>
          <p:nvSpPr>
            <p:cNvPr id="40" name="object 21"/>
            <p:cNvSpPr txBox="1"/>
            <p:nvPr/>
          </p:nvSpPr>
          <p:spPr>
            <a:xfrm>
              <a:off x="7534606" y="6479903"/>
              <a:ext cx="894715" cy="320239"/>
            </a:xfrm>
            <a:prstGeom prst="rect">
              <a:avLst/>
            </a:prstGeom>
          </p:spPr>
          <p:txBody>
            <a:bodyPr vert="horz" wrap="square" lIns="0" tIns="29209" rIns="0" bIns="0" rtlCol="0">
              <a:spAutoFit/>
            </a:bodyPr>
            <a:lstStyle/>
            <a:p>
              <a:pPr marL="31750">
                <a:lnSpc>
                  <a:spcPct val="100000"/>
                </a:lnSpc>
                <a:spcBef>
                  <a:spcPts val="229"/>
                </a:spcBef>
              </a:pPr>
              <a:r>
                <a:rPr sz="950" b="1" spc="5" dirty="0">
                  <a:solidFill>
                    <a:srgbClr val="221F1F"/>
                  </a:solidFill>
                  <a:latin typeface="Calibri"/>
                  <a:cs typeface="Calibri"/>
                </a:rPr>
                <a:t>↓Osmolarity</a:t>
              </a:r>
              <a:endParaRPr sz="950" dirty="0">
                <a:latin typeface="Calibri"/>
                <a:cs typeface="Calibri"/>
              </a:endParaRPr>
            </a:p>
            <a:p>
              <a:pPr marL="12700">
                <a:lnSpc>
                  <a:spcPct val="100000"/>
                </a:lnSpc>
                <a:spcBef>
                  <a:spcPts val="140"/>
                </a:spcBef>
              </a:pPr>
              <a:r>
                <a:rPr sz="950" b="1" spc="15" dirty="0">
                  <a:solidFill>
                    <a:srgbClr val="221F1F"/>
                  </a:solidFill>
                  <a:latin typeface="Symbol"/>
                  <a:cs typeface="Symbol"/>
                </a:rPr>
                <a:t></a:t>
              </a:r>
              <a:r>
                <a:rPr sz="950" b="1" spc="15" dirty="0">
                  <a:solidFill>
                    <a:srgbClr val="221F1F"/>
                  </a:solidFill>
                  <a:latin typeface="Times New Roman"/>
                  <a:cs typeface="Times New Roman"/>
                </a:rPr>
                <a:t> </a:t>
              </a:r>
              <a:r>
                <a:rPr lang="en-US" sz="950" b="1" spc="10" dirty="0">
                  <a:solidFill>
                    <a:srgbClr val="221F1F"/>
                  </a:solidFill>
                  <a:latin typeface="Calibri"/>
                  <a:cs typeface="Calibri"/>
                </a:rPr>
                <a:t>B</a:t>
              </a:r>
              <a:r>
                <a:rPr sz="950" b="1" spc="-5" dirty="0">
                  <a:solidFill>
                    <a:srgbClr val="221F1F"/>
                  </a:solidFill>
                  <a:latin typeface="Calibri"/>
                  <a:cs typeface="Calibri"/>
                </a:rPr>
                <a:t>lood</a:t>
              </a:r>
              <a:r>
                <a:rPr lang="en-US" sz="950" b="1" spc="-5" dirty="0">
                  <a:solidFill>
                    <a:srgbClr val="221F1F"/>
                  </a:solidFill>
                  <a:latin typeface="Calibri"/>
                  <a:cs typeface="Calibri"/>
                </a:rPr>
                <a:t> volume</a:t>
              </a:r>
              <a:endParaRPr sz="950" dirty="0">
                <a:latin typeface="Calibri"/>
                <a:cs typeface="Calibri"/>
              </a:endParaRPr>
            </a:p>
          </p:txBody>
        </p:sp>
      </p:grpSp>
      <p:sp>
        <p:nvSpPr>
          <p:cNvPr id="43" name="TextBox 42"/>
          <p:cNvSpPr txBox="1"/>
          <p:nvPr/>
        </p:nvSpPr>
        <p:spPr>
          <a:xfrm>
            <a:off x="1827851" y="1203"/>
            <a:ext cx="1966372" cy="430887"/>
          </a:xfrm>
          <a:prstGeom prst="rect">
            <a:avLst/>
          </a:prstGeom>
          <a:noFill/>
        </p:spPr>
        <p:txBody>
          <a:bodyPr wrap="none" rtlCol="0">
            <a:spAutoFit/>
          </a:bodyPr>
          <a:lstStyle/>
          <a:p>
            <a:r>
              <a:rPr lang="en" sz="2200" dirty="0"/>
              <a:t>Feeling of thirst</a:t>
            </a:r>
            <a:endParaRPr lang="en-US" sz="2200" dirty="0"/>
          </a:p>
        </p:txBody>
      </p:sp>
      <p:sp>
        <p:nvSpPr>
          <p:cNvPr id="64" name="TextBox 63"/>
          <p:cNvSpPr txBox="1"/>
          <p:nvPr/>
        </p:nvSpPr>
        <p:spPr>
          <a:xfrm>
            <a:off x="6903415" y="3084"/>
            <a:ext cx="4359270" cy="430887"/>
          </a:xfrm>
          <a:prstGeom prst="rect">
            <a:avLst/>
          </a:prstGeom>
          <a:noFill/>
        </p:spPr>
        <p:txBody>
          <a:bodyPr wrap="none" rtlCol="0">
            <a:spAutoFit/>
          </a:bodyPr>
          <a:lstStyle/>
          <a:p>
            <a:r>
              <a:rPr lang="en" sz="2200" dirty="0"/>
              <a:t>Antidiuretic hormone secretion</a:t>
            </a:r>
            <a:endParaRPr lang="en-US" sz="2200" dirty="0"/>
          </a:p>
        </p:txBody>
      </p:sp>
      <p:sp>
        <p:nvSpPr>
          <p:cNvPr id="2" name="Slide Number Placeholder 1"/>
          <p:cNvSpPr>
            <a:spLocks noGrp="1"/>
          </p:cNvSpPr>
          <p:nvPr>
            <p:ph type="sldNum" sz="quarter" idx="12"/>
          </p:nvPr>
        </p:nvSpPr>
        <p:spPr/>
        <p:txBody>
          <a:bodyPr/>
          <a:lstStyle/>
          <a:p>
            <a:fld id="{A134EC62-E7B5-4728-A7FE-3758188B631D}" type="slidenum">
              <a:rPr lang="en-US" smtClean="0"/>
              <a:t>18</a:t>
            </a:fld>
            <a:endParaRPr lang="en-US"/>
          </a:p>
        </p:txBody>
      </p:sp>
    </p:spTree>
    <p:extLst>
      <p:ext uri="{BB962C8B-B14F-4D97-AF65-F5344CB8AC3E}">
        <p14:creationId xmlns:p14="http://schemas.microsoft.com/office/powerpoint/2010/main" val="323311293"/>
      </p:ext>
    </p:extLst>
  </p:cSld>
  <p:clrMapOvr>
    <a:masterClrMapping/>
  </p:clrMapOvr>
  <mc:AlternateContent xmlns:mc="http://schemas.openxmlformats.org/markup-compatibility/2006" xmlns:p14="http://schemas.microsoft.com/office/powerpoint/2010/main">
    <mc:Choice Requires="p14">
      <p:transition spd="slow" p14:dur="2000" advTm="107184"/>
    </mc:Choice>
    <mc:Fallback xmlns="">
      <p:transition spd="slow" advTm="10718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 of antidiuretic hormone</a:t>
            </a:r>
            <a:endParaRPr lang="en-US" dirty="0"/>
          </a:p>
        </p:txBody>
      </p:sp>
      <p:sp>
        <p:nvSpPr>
          <p:cNvPr id="3" name="Content Placeholder 2"/>
          <p:cNvSpPr>
            <a:spLocks noGrp="1"/>
          </p:cNvSpPr>
          <p:nvPr>
            <p:ph idx="1"/>
          </p:nvPr>
        </p:nvSpPr>
        <p:spPr>
          <a:xfrm>
            <a:off x="838200" y="1825625"/>
            <a:ext cx="4781550" cy="4351338"/>
          </a:xfrm>
        </p:spPr>
        <p:txBody>
          <a:bodyPr>
            <a:normAutofit lnSpcReduction="10000"/>
          </a:bodyPr>
          <a:lstStyle/>
          <a:p>
            <a:pPr marL="0" indent="0">
              <a:buNone/>
            </a:pPr>
            <a:r>
              <a:rPr lang="en" dirty="0"/>
              <a:t>Antidiuretic hormone:</a:t>
            </a:r>
          </a:p>
          <a:p>
            <a:r>
              <a:rPr lang="en" dirty="0"/>
              <a:t>binds to </a:t>
            </a:r>
            <a:r>
              <a:rPr lang="en" dirty="0">
                <a:solidFill>
                  <a:srgbClr val="C00000"/>
                </a:solidFill>
              </a:rPr>
              <a:t>the ADH receptor</a:t>
            </a:r>
          </a:p>
          <a:p>
            <a:r>
              <a:rPr lang="en" dirty="0"/>
              <a:t>stimulates the synthesis and insertion of </a:t>
            </a:r>
            <a:r>
              <a:rPr lang="en" dirty="0">
                <a:solidFill>
                  <a:srgbClr val="0070C0"/>
                </a:solidFill>
              </a:rPr>
              <a:t>aquaporin-2 channels </a:t>
            </a:r>
            <a:r>
              <a:rPr lang="en" dirty="0"/>
              <a:t>in the apical membrane and</a:t>
            </a:r>
          </a:p>
          <a:p>
            <a:r>
              <a:rPr lang="en" dirty="0"/>
              <a:t>regulates the permeability and </a:t>
            </a:r>
            <a:r>
              <a:rPr lang="en" dirty="0">
                <a:solidFill>
                  <a:srgbClr val="C00000"/>
                </a:solidFill>
              </a:rPr>
              <a:t>absorption of water </a:t>
            </a:r>
            <a:r>
              <a:rPr lang="en" dirty="0"/>
              <a:t>in the lower segment </a:t>
            </a:r>
            <a:r>
              <a:rPr lang="en" dirty="0">
                <a:solidFill>
                  <a:srgbClr val="0070C0"/>
                </a:solidFill>
              </a:rPr>
              <a:t>of the distal tubule and collecting ducts</a:t>
            </a:r>
          </a:p>
          <a:p>
            <a:endParaRPr lang="sr-Cyrl-RS" dirty="0"/>
          </a:p>
          <a:p>
            <a:endParaRPr lang="sr-Cyrl-RS" dirty="0"/>
          </a:p>
          <a:p>
            <a:endParaRPr lang="sr-Cyrl-RS" dirty="0"/>
          </a:p>
        </p:txBody>
      </p:sp>
      <p:sp>
        <p:nvSpPr>
          <p:cNvPr id="5" name="object 4"/>
          <p:cNvSpPr/>
          <p:nvPr/>
        </p:nvSpPr>
        <p:spPr>
          <a:xfrm>
            <a:off x="6356794" y="1690688"/>
            <a:ext cx="5444681" cy="4486275"/>
          </a:xfrm>
          <a:prstGeom prst="rect">
            <a:avLst/>
          </a:prstGeom>
          <a:blipFill>
            <a:blip r:embed="rId2" cstate="print"/>
            <a:stretch>
              <a:fillRect/>
            </a:stretch>
          </a:blipFill>
        </p:spPr>
        <p:txBody>
          <a:bodyPr wrap="square" lIns="0" tIns="0" rIns="0" bIns="0" rtlCol="0"/>
          <a:lstStyle/>
          <a:p>
            <a:endParaRPr dirty="0"/>
          </a:p>
        </p:txBody>
      </p:sp>
      <p:sp>
        <p:nvSpPr>
          <p:cNvPr id="4" name="Slide Number Placeholder 3"/>
          <p:cNvSpPr>
            <a:spLocks noGrp="1"/>
          </p:cNvSpPr>
          <p:nvPr>
            <p:ph type="sldNum" sz="quarter" idx="12"/>
          </p:nvPr>
        </p:nvSpPr>
        <p:spPr/>
        <p:txBody>
          <a:bodyPr/>
          <a:lstStyle/>
          <a:p>
            <a:fld id="{A134EC62-E7B5-4728-A7FE-3758188B631D}" type="slidenum">
              <a:rPr lang="en-US" smtClean="0"/>
              <a:t>19</a:t>
            </a:fld>
            <a:endParaRPr lang="en-US"/>
          </a:p>
        </p:txBody>
      </p:sp>
    </p:spTree>
    <p:extLst>
      <p:ext uri="{BB962C8B-B14F-4D97-AF65-F5344CB8AC3E}">
        <p14:creationId xmlns:p14="http://schemas.microsoft.com/office/powerpoint/2010/main" val="1228408449"/>
      </p:ext>
    </p:extLst>
  </p:cSld>
  <p:clrMapOvr>
    <a:masterClrMapping/>
  </p:clrMapOvr>
  <mc:AlternateContent xmlns:mc="http://schemas.openxmlformats.org/markup-compatibility/2006" xmlns:p14="http://schemas.microsoft.com/office/powerpoint/2010/main">
    <mc:Choice Requires="p14">
      <p:transition spd="slow" p14:dur="2000" advTm="18923"/>
    </mc:Choice>
    <mc:Fallback xmlns="">
      <p:transition spd="slow" advTm="1892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latin typeface="+mn-lt"/>
              </a:rPr>
              <a:t>Lecture content</a:t>
            </a:r>
            <a:endParaRPr lang="en-US" dirty="0">
              <a:latin typeface="+mn-lt"/>
            </a:endParaRPr>
          </a:p>
        </p:txBody>
      </p:sp>
      <p:sp>
        <p:nvSpPr>
          <p:cNvPr id="3" name="Content Placeholder 2"/>
          <p:cNvSpPr>
            <a:spLocks noGrp="1"/>
          </p:cNvSpPr>
          <p:nvPr>
            <p:ph idx="1"/>
          </p:nvPr>
        </p:nvSpPr>
        <p:spPr/>
        <p:txBody>
          <a:bodyPr numCol="1">
            <a:normAutofit lnSpcReduction="10000"/>
          </a:bodyPr>
          <a:lstStyle/>
          <a:p>
            <a:r>
              <a:rPr lang="en" dirty="0"/>
              <a:t>Distribution of body fluids</a:t>
            </a:r>
          </a:p>
          <a:p>
            <a:r>
              <a:rPr lang="en" dirty="0"/>
              <a:t>Movement of water between intracellular and extracellular spaces</a:t>
            </a:r>
          </a:p>
          <a:p>
            <a:r>
              <a:rPr lang="en" dirty="0"/>
              <a:t>Movement of water between the intravascular and interstitial spaces</a:t>
            </a:r>
          </a:p>
          <a:p>
            <a:r>
              <a:rPr lang="en" dirty="0"/>
              <a:t>Disorders of the metabolism of body fluids</a:t>
            </a:r>
          </a:p>
          <a:p>
            <a:r>
              <a:rPr lang="en" dirty="0"/>
              <a:t>Dehydration and hyperhydration</a:t>
            </a:r>
          </a:p>
          <a:p>
            <a:r>
              <a:rPr lang="en" dirty="0"/>
              <a:t>Edema (etiopathogenesis, pathophysiological and clinical consequences)</a:t>
            </a:r>
          </a:p>
          <a:p>
            <a:r>
              <a:rPr lang="en" dirty="0"/>
              <a:t>Disorders of water, sodium and chloride metabolism</a:t>
            </a:r>
          </a:p>
          <a:p>
            <a:r>
              <a:rPr lang="en" dirty="0"/>
              <a:t>Disorders of potassium metabolism</a:t>
            </a:r>
          </a:p>
        </p:txBody>
      </p:sp>
      <p:sp>
        <p:nvSpPr>
          <p:cNvPr id="4" name="Slide Number Placeholder 3"/>
          <p:cNvSpPr>
            <a:spLocks noGrp="1"/>
          </p:cNvSpPr>
          <p:nvPr>
            <p:ph type="sldNum" sz="quarter" idx="12"/>
          </p:nvPr>
        </p:nvSpPr>
        <p:spPr/>
        <p:txBody>
          <a:bodyPr/>
          <a:lstStyle/>
          <a:p>
            <a:fld id="{A134EC62-E7B5-4728-A7FE-3758188B631D}" type="slidenum">
              <a:rPr lang="en-US" smtClean="0"/>
              <a:t>2</a:t>
            </a:fld>
            <a:endParaRPr lang="en-US"/>
          </a:p>
        </p:txBody>
      </p:sp>
    </p:spTree>
    <p:extLst>
      <p:ext uri="{BB962C8B-B14F-4D97-AF65-F5344CB8AC3E}">
        <p14:creationId xmlns:p14="http://schemas.microsoft.com/office/powerpoint/2010/main" val="1921073033"/>
      </p:ext>
    </p:extLst>
  </p:cSld>
  <p:clrMapOvr>
    <a:masterClrMapping/>
  </p:clrMapOvr>
  <mc:AlternateContent xmlns:mc="http://schemas.openxmlformats.org/markup-compatibility/2006" xmlns:p14="http://schemas.microsoft.com/office/powerpoint/2010/main">
    <mc:Choice Requires="p14">
      <p:transition spd="slow" p14:dur="2000" advTm="1624"/>
    </mc:Choice>
    <mc:Fallback xmlns="">
      <p:transition spd="slow" advTm="1624"/>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Metabolism of sodium and chloride</a:t>
            </a:r>
            <a:endParaRPr lang="en-US" dirty="0"/>
          </a:p>
        </p:txBody>
      </p:sp>
      <p:sp>
        <p:nvSpPr>
          <p:cNvPr id="3" name="Content Placeholder 2"/>
          <p:cNvSpPr>
            <a:spLocks noGrp="1"/>
          </p:cNvSpPr>
          <p:nvPr>
            <p:ph idx="1"/>
          </p:nvPr>
        </p:nvSpPr>
        <p:spPr/>
        <p:txBody>
          <a:bodyPr>
            <a:normAutofit/>
          </a:bodyPr>
          <a:lstStyle/>
          <a:p>
            <a:pPr marL="0" indent="0">
              <a:buNone/>
            </a:pPr>
            <a:r>
              <a:rPr lang="en" dirty="0">
                <a:solidFill>
                  <a:srgbClr val="0070C0"/>
                </a:solidFill>
              </a:rPr>
              <a:t>SODIUM</a:t>
            </a:r>
          </a:p>
          <a:p>
            <a:r>
              <a:rPr lang="en" dirty="0"/>
              <a:t>the main </a:t>
            </a:r>
            <a:r>
              <a:rPr lang="en" dirty="0">
                <a:solidFill>
                  <a:srgbClr val="C00000"/>
                </a:solidFill>
              </a:rPr>
              <a:t>cation </a:t>
            </a:r>
            <a:r>
              <a:rPr lang="en" dirty="0">
                <a:solidFill>
                  <a:srgbClr val="0070C0"/>
                </a:solidFill>
              </a:rPr>
              <a:t>of the extracellular fluid</a:t>
            </a:r>
          </a:p>
          <a:p>
            <a:r>
              <a:rPr lang="sr-Latn-RS" dirty="0"/>
              <a:t>I</a:t>
            </a:r>
            <a:r>
              <a:rPr lang="en" dirty="0"/>
              <a:t>ons of sodium are involved in maintaining </a:t>
            </a:r>
            <a:r>
              <a:rPr lang="en" dirty="0">
                <a:solidFill>
                  <a:srgbClr val="C00000"/>
                </a:solidFill>
              </a:rPr>
              <a:t>the osmolarity of the extracellular fluid</a:t>
            </a:r>
          </a:p>
          <a:p>
            <a:r>
              <a:rPr lang="en" dirty="0"/>
              <a:t>together with potassium and calcium ions maintains neuromuscular excitability</a:t>
            </a:r>
          </a:p>
          <a:p>
            <a:r>
              <a:rPr lang="en" dirty="0"/>
              <a:t>is t</a:t>
            </a:r>
            <a:r>
              <a:rPr lang="sr-Latn-RS" dirty="0"/>
              <a:t>he</a:t>
            </a:r>
            <a:r>
              <a:rPr lang="en" dirty="0"/>
              <a:t> key in the regulation of acid-base balance</a:t>
            </a:r>
          </a:p>
          <a:p>
            <a:r>
              <a:rPr lang="en" dirty="0"/>
              <a:t>and plays an important role in chemical reactions and membrane transport</a:t>
            </a:r>
          </a:p>
          <a:p>
            <a:pPr marL="0" indent="0">
              <a:buNone/>
            </a:pPr>
            <a:endParaRPr lang="sr-Cyrl-RS" dirty="0"/>
          </a:p>
          <a:p>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20</a:t>
            </a:fld>
            <a:endParaRPr lang="en-US"/>
          </a:p>
        </p:txBody>
      </p:sp>
    </p:spTree>
    <p:extLst>
      <p:ext uri="{BB962C8B-B14F-4D97-AF65-F5344CB8AC3E}">
        <p14:creationId xmlns:p14="http://schemas.microsoft.com/office/powerpoint/2010/main" val="920065159"/>
      </p:ext>
    </p:extLst>
  </p:cSld>
  <p:clrMapOvr>
    <a:masterClrMapping/>
  </p:clrMapOvr>
  <mc:AlternateContent xmlns:mc="http://schemas.openxmlformats.org/markup-compatibility/2006" xmlns:p14="http://schemas.microsoft.com/office/powerpoint/2010/main">
    <mc:Choice Requires="p14">
      <p:transition spd="slow" p14:dur="2000" advTm="20902"/>
    </mc:Choice>
    <mc:Fallback xmlns="">
      <p:transition spd="slow" advTm="20902"/>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dijaliza.files.wordpress.com/2014/05/na-k-pump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082" y="835378"/>
            <a:ext cx="11432923" cy="51704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64444" y="993422"/>
            <a:ext cx="3382144" cy="400110"/>
          </a:xfrm>
          <a:prstGeom prst="rect">
            <a:avLst/>
          </a:prstGeom>
          <a:solidFill>
            <a:schemeClr val="bg1"/>
          </a:solidFill>
        </p:spPr>
        <p:txBody>
          <a:bodyPr wrap="none" rtlCol="0">
            <a:spAutoFit/>
          </a:bodyPr>
          <a:lstStyle/>
          <a:p>
            <a:r>
              <a:rPr lang="en" sz="2000" b="1" dirty="0"/>
              <a:t>EXTRACELLULAR FLUID</a:t>
            </a:r>
            <a:endParaRPr lang="en-US" sz="2000" b="1" dirty="0"/>
          </a:p>
        </p:txBody>
      </p:sp>
      <p:sp>
        <p:nvSpPr>
          <p:cNvPr id="6" name="TextBox 5"/>
          <p:cNvSpPr txBox="1"/>
          <p:nvPr/>
        </p:nvSpPr>
        <p:spPr>
          <a:xfrm>
            <a:off x="445911" y="5435599"/>
            <a:ext cx="3312445" cy="400110"/>
          </a:xfrm>
          <a:prstGeom prst="rect">
            <a:avLst/>
          </a:prstGeom>
          <a:solidFill>
            <a:schemeClr val="bg1"/>
          </a:solidFill>
        </p:spPr>
        <p:txBody>
          <a:bodyPr wrap="none" rtlCol="0">
            <a:spAutoFit/>
          </a:bodyPr>
          <a:lstStyle/>
          <a:p>
            <a:r>
              <a:rPr lang="en" sz="2000" b="1" dirty="0"/>
              <a:t>INTRACELLULAR FLUID</a:t>
            </a:r>
            <a:endParaRPr lang="en-US" sz="2000" b="1" dirty="0"/>
          </a:p>
        </p:txBody>
      </p:sp>
      <p:sp>
        <p:nvSpPr>
          <p:cNvPr id="7" name="TextBox 6"/>
          <p:cNvSpPr txBox="1"/>
          <p:nvPr/>
        </p:nvSpPr>
        <p:spPr>
          <a:xfrm>
            <a:off x="541866" y="2848267"/>
            <a:ext cx="2068643" cy="400110"/>
          </a:xfrm>
          <a:prstGeom prst="rect">
            <a:avLst/>
          </a:prstGeom>
          <a:solidFill>
            <a:schemeClr val="bg1"/>
          </a:solidFill>
        </p:spPr>
        <p:txBody>
          <a:bodyPr wrap="none" rtlCol="0">
            <a:spAutoFit/>
          </a:bodyPr>
          <a:lstStyle/>
          <a:p>
            <a:r>
              <a:rPr lang="en" sz="2000" b="1" dirty="0"/>
              <a:t>THE OBJECTIVE. MEMBRANE</a:t>
            </a:r>
            <a:endParaRPr lang="en-US" sz="2000" b="1" dirty="0"/>
          </a:p>
        </p:txBody>
      </p:sp>
      <p:sp>
        <p:nvSpPr>
          <p:cNvPr id="5" name="TextBox 4"/>
          <p:cNvSpPr txBox="1"/>
          <p:nvPr/>
        </p:nvSpPr>
        <p:spPr>
          <a:xfrm rot="16200000">
            <a:off x="10416354" y="3220566"/>
            <a:ext cx="2025298" cy="400110"/>
          </a:xfrm>
          <a:prstGeom prst="rect">
            <a:avLst/>
          </a:prstGeom>
          <a:gradFill flip="none" rotWithShape="1">
            <a:gsLst>
              <a:gs pos="0">
                <a:schemeClr val="accent4">
                  <a:lumMod val="0"/>
                  <a:lumOff val="100000"/>
                </a:schemeClr>
              </a:gs>
              <a:gs pos="0">
                <a:schemeClr val="accent4">
                  <a:lumMod val="0"/>
                  <a:lumOff val="100000"/>
                </a:schemeClr>
              </a:gs>
              <a:gs pos="79000">
                <a:schemeClr val="accent4">
                  <a:lumMod val="100000"/>
                </a:schemeClr>
              </a:gs>
            </a:gsLst>
            <a:lin ang="10800000" scaled="1"/>
            <a:tileRect/>
          </a:gradFill>
        </p:spPr>
        <p:txBody>
          <a:bodyPr wrap="none" rtlCol="0">
            <a:spAutoFit/>
          </a:bodyPr>
          <a:lstStyle/>
          <a:p>
            <a:r>
              <a:rPr lang="en" sz="2000" dirty="0"/>
              <a:t> concentration</a:t>
            </a:r>
            <a:endParaRPr lang="en-US" sz="2000" dirty="0"/>
          </a:p>
        </p:txBody>
      </p:sp>
      <p:sp>
        <p:nvSpPr>
          <p:cNvPr id="2" name="Slide Number Placeholder 1"/>
          <p:cNvSpPr>
            <a:spLocks noGrp="1"/>
          </p:cNvSpPr>
          <p:nvPr>
            <p:ph type="sldNum" sz="quarter" idx="12"/>
          </p:nvPr>
        </p:nvSpPr>
        <p:spPr/>
        <p:txBody>
          <a:bodyPr/>
          <a:lstStyle/>
          <a:p>
            <a:fld id="{A134EC62-E7B5-4728-A7FE-3758188B631D}" type="slidenum">
              <a:rPr lang="en-US" smtClean="0"/>
              <a:t>21</a:t>
            </a:fld>
            <a:endParaRPr lang="en-US"/>
          </a:p>
        </p:txBody>
      </p:sp>
    </p:spTree>
    <p:extLst>
      <p:ext uri="{BB962C8B-B14F-4D97-AF65-F5344CB8AC3E}">
        <p14:creationId xmlns:p14="http://schemas.microsoft.com/office/powerpoint/2010/main" val="351430446"/>
      </p:ext>
    </p:extLst>
  </p:cSld>
  <p:clrMapOvr>
    <a:masterClrMapping/>
  </p:clrMapOvr>
  <mc:AlternateContent xmlns:mc="http://schemas.openxmlformats.org/markup-compatibility/2006" xmlns:p14="http://schemas.microsoft.com/office/powerpoint/2010/main">
    <mc:Choice Requires="p14">
      <p:transition spd="slow" p14:dur="2000" advTm="5536"/>
    </mc:Choice>
    <mc:Fallback xmlns="">
      <p:transition spd="slow" advTm="55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Metabolism of sodium and chloride</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CHLORIDES</a:t>
            </a:r>
          </a:p>
          <a:p>
            <a:r>
              <a:rPr lang="en" dirty="0"/>
              <a:t>chlorides are the major </a:t>
            </a:r>
            <a:r>
              <a:rPr lang="en" dirty="0">
                <a:solidFill>
                  <a:srgbClr val="C00000"/>
                </a:solidFill>
              </a:rPr>
              <a:t>anions</a:t>
            </a:r>
            <a:r>
              <a:rPr lang="en" dirty="0"/>
              <a:t> of </a:t>
            </a:r>
            <a:r>
              <a:rPr lang="en" dirty="0">
                <a:solidFill>
                  <a:srgbClr val="0070C0"/>
                </a:solidFill>
              </a:rPr>
              <a:t>extracellular fluids</a:t>
            </a:r>
          </a:p>
          <a:p>
            <a:r>
              <a:rPr lang="en" dirty="0"/>
              <a:t>the main function of chloride is to maintain electroneutrality (especially in relation to sodium ions)</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22</a:t>
            </a:fld>
            <a:endParaRPr lang="en-US"/>
          </a:p>
        </p:txBody>
      </p:sp>
    </p:spTree>
    <p:extLst>
      <p:ext uri="{BB962C8B-B14F-4D97-AF65-F5344CB8AC3E}">
        <p14:creationId xmlns:p14="http://schemas.microsoft.com/office/powerpoint/2010/main" val="3057596576"/>
      </p:ext>
    </p:extLst>
  </p:cSld>
  <p:clrMapOvr>
    <a:masterClrMapping/>
  </p:clrMapOvr>
  <mc:AlternateContent xmlns:mc="http://schemas.openxmlformats.org/markup-compatibility/2006" xmlns:p14="http://schemas.microsoft.com/office/powerpoint/2010/main">
    <mc:Choice Requires="p14">
      <p:transition spd="slow" p14:dur="2000" advTm="19358"/>
    </mc:Choice>
    <mc:Fallback xmlns="">
      <p:transition spd="slow" advTm="1935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sodium metabolism</a:t>
            </a:r>
            <a:endParaRPr lang="en-US" dirty="0"/>
          </a:p>
        </p:txBody>
      </p:sp>
      <p:sp>
        <p:nvSpPr>
          <p:cNvPr id="3" name="Content Placeholder 2"/>
          <p:cNvSpPr>
            <a:spLocks noGrp="1"/>
          </p:cNvSpPr>
          <p:nvPr>
            <p:ph idx="1"/>
          </p:nvPr>
        </p:nvSpPr>
        <p:spPr/>
        <p:txBody>
          <a:bodyPr>
            <a:normAutofit/>
          </a:bodyPr>
          <a:lstStyle/>
          <a:p>
            <a:pPr marL="0" indent="0">
              <a:buNone/>
            </a:pPr>
            <a:r>
              <a:rPr lang="en" dirty="0">
                <a:solidFill>
                  <a:srgbClr val="0070C0"/>
                </a:solidFill>
              </a:rPr>
              <a:t>Mineralocorticoids</a:t>
            </a:r>
          </a:p>
          <a:p>
            <a:r>
              <a:rPr lang="en" dirty="0"/>
              <a:t>in steroids that affect ion transport in epithelial cells, leading to </a:t>
            </a:r>
            <a:r>
              <a:rPr lang="en" dirty="0">
                <a:solidFill>
                  <a:srgbClr val="0070C0"/>
                </a:solidFill>
              </a:rPr>
              <a:t>retention of sodium ions </a:t>
            </a:r>
            <a:r>
              <a:rPr lang="en" dirty="0"/>
              <a:t>and </a:t>
            </a:r>
            <a:r>
              <a:rPr lang="en" dirty="0">
                <a:solidFill>
                  <a:srgbClr val="C00000"/>
                </a:solidFill>
              </a:rPr>
              <a:t>loss of potassium and hydrogen ions</a:t>
            </a:r>
          </a:p>
          <a:p>
            <a:r>
              <a:rPr lang="en" dirty="0">
                <a:solidFill>
                  <a:srgbClr val="C00000"/>
                </a:solidFill>
              </a:rPr>
              <a:t>aldosterone </a:t>
            </a:r>
            <a:r>
              <a:rPr lang="en" dirty="0"/>
              <a:t>is the most powerful natural </a:t>
            </a:r>
            <a:r>
              <a:rPr lang="en" dirty="0">
                <a:solidFill>
                  <a:srgbClr val="0070C0"/>
                </a:solidFill>
              </a:rPr>
              <a:t>mineralocorticoid</a:t>
            </a:r>
          </a:p>
          <a:p>
            <a:r>
              <a:rPr lang="en" dirty="0"/>
              <a:t>synthesis and release of aldosterone is regulated by </a:t>
            </a:r>
            <a:r>
              <a:rPr lang="en" dirty="0">
                <a:solidFill>
                  <a:srgbClr val="C00000"/>
                </a:solidFill>
              </a:rPr>
              <a:t>the renin-angionenzin-aldosterone </a:t>
            </a:r>
            <a:r>
              <a:rPr lang="en" dirty="0"/>
              <a:t>( </a:t>
            </a:r>
            <a:r>
              <a:rPr lang="en" dirty="0">
                <a:solidFill>
                  <a:srgbClr val="C00000"/>
                </a:solidFill>
              </a:rPr>
              <a:t>RAA </a:t>
            </a:r>
            <a:r>
              <a:rPr lang="en" dirty="0"/>
              <a:t>) system</a:t>
            </a:r>
          </a:p>
        </p:txBody>
      </p:sp>
      <p:sp>
        <p:nvSpPr>
          <p:cNvPr id="4" name="Slide Number Placeholder 3"/>
          <p:cNvSpPr>
            <a:spLocks noGrp="1"/>
          </p:cNvSpPr>
          <p:nvPr>
            <p:ph type="sldNum" sz="quarter" idx="12"/>
          </p:nvPr>
        </p:nvSpPr>
        <p:spPr/>
        <p:txBody>
          <a:bodyPr/>
          <a:lstStyle/>
          <a:p>
            <a:fld id="{A134EC62-E7B5-4728-A7FE-3758188B631D}" type="slidenum">
              <a:rPr lang="en-US" smtClean="0"/>
              <a:t>23</a:t>
            </a:fld>
            <a:endParaRPr lang="en-US"/>
          </a:p>
        </p:txBody>
      </p:sp>
    </p:spTree>
    <p:extLst>
      <p:ext uri="{BB962C8B-B14F-4D97-AF65-F5344CB8AC3E}">
        <p14:creationId xmlns:p14="http://schemas.microsoft.com/office/powerpoint/2010/main" val="475072022"/>
      </p:ext>
    </p:extLst>
  </p:cSld>
  <p:clrMapOvr>
    <a:masterClrMapping/>
  </p:clrMapOvr>
  <mc:AlternateContent xmlns:mc="http://schemas.openxmlformats.org/markup-compatibility/2006" xmlns:p14="http://schemas.microsoft.com/office/powerpoint/2010/main">
    <mc:Choice Requires="p14">
      <p:transition spd="slow" p14:dur="2000" advTm="40450"/>
    </mc:Choice>
    <mc:Fallback xmlns="">
      <p:transition spd="slow" advTm="4045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sodium metabolism</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Natriuretic hormones</a:t>
            </a:r>
          </a:p>
          <a:p>
            <a:r>
              <a:rPr lang="en" dirty="0"/>
              <a:t>include a group of substances that </a:t>
            </a:r>
            <a:r>
              <a:rPr lang="en" dirty="0">
                <a:solidFill>
                  <a:srgbClr val="C00000"/>
                </a:solidFill>
              </a:rPr>
              <a:t>reduce tubular reabsorption of sodium </a:t>
            </a:r>
            <a:r>
              <a:rPr lang="en" dirty="0"/>
              <a:t>and thus cause </a:t>
            </a:r>
            <a:r>
              <a:rPr lang="en" dirty="0">
                <a:solidFill>
                  <a:srgbClr val="0070C0"/>
                </a:solidFill>
              </a:rPr>
              <a:t>loss of sodium and water</a:t>
            </a:r>
          </a:p>
          <a:p>
            <a:r>
              <a:rPr lang="en" dirty="0"/>
              <a:t>are different:</a:t>
            </a:r>
          </a:p>
          <a:p>
            <a:pPr marL="0" indent="0">
              <a:buNone/>
            </a:pPr>
            <a:r>
              <a:rPr lang="en" dirty="0"/>
              <a:t>- </a:t>
            </a:r>
            <a:r>
              <a:rPr lang="en" dirty="0">
                <a:solidFill>
                  <a:srgbClr val="C00000"/>
                </a:solidFill>
              </a:rPr>
              <a:t>atrial natriuretic factor</a:t>
            </a:r>
          </a:p>
          <a:p>
            <a:pPr marL="0" indent="0">
              <a:buNone/>
            </a:pPr>
            <a:r>
              <a:rPr lang="en" dirty="0"/>
              <a:t>- </a:t>
            </a:r>
            <a:r>
              <a:rPr lang="en" dirty="0">
                <a:solidFill>
                  <a:srgbClr val="C00000"/>
                </a:solidFill>
              </a:rPr>
              <a:t>brain natriuretic peptide</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24</a:t>
            </a:fld>
            <a:endParaRPr lang="en-US"/>
          </a:p>
        </p:txBody>
      </p:sp>
    </p:spTree>
    <p:extLst>
      <p:ext uri="{BB962C8B-B14F-4D97-AF65-F5344CB8AC3E}">
        <p14:creationId xmlns:p14="http://schemas.microsoft.com/office/powerpoint/2010/main" val="2655024051"/>
      </p:ext>
    </p:extLst>
  </p:cSld>
  <p:clrMapOvr>
    <a:masterClrMapping/>
  </p:clrMapOvr>
  <mc:AlternateContent xmlns:mc="http://schemas.openxmlformats.org/markup-compatibility/2006" xmlns:p14="http://schemas.microsoft.com/office/powerpoint/2010/main">
    <mc:Choice Requires="p14">
      <p:transition spd="slow" p14:dur="2000" advTm="17995"/>
    </mc:Choice>
    <mc:Fallback xmlns="">
      <p:transition spd="slow" advTm="17995"/>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Renin-angiotensin-aldosterone system ( RAA )</a:t>
            </a:r>
            <a:endParaRPr lang="en-US" dirty="0"/>
          </a:p>
        </p:txBody>
      </p:sp>
      <p:sp>
        <p:nvSpPr>
          <p:cNvPr id="3" name="Content Placeholder 2"/>
          <p:cNvSpPr>
            <a:spLocks noGrp="1"/>
          </p:cNvSpPr>
          <p:nvPr>
            <p:ph idx="1"/>
          </p:nvPr>
        </p:nvSpPr>
        <p:spPr/>
        <p:txBody>
          <a:bodyPr>
            <a:normAutofit lnSpcReduction="10000"/>
          </a:bodyPr>
          <a:lstStyle/>
          <a:p>
            <a:pPr marL="50165" indent="0">
              <a:lnSpc>
                <a:spcPct val="100000"/>
              </a:lnSpc>
              <a:spcBef>
                <a:spcPts val="375"/>
              </a:spcBef>
              <a:buNone/>
              <a:tabLst>
                <a:tab pos="393700" algn="l"/>
                <a:tab pos="394335" algn="l"/>
              </a:tabLst>
            </a:pPr>
            <a:r>
              <a:rPr lang="en" b="1" spc="-10" dirty="0">
                <a:solidFill>
                  <a:srgbClr val="0070C0"/>
                </a:solidFill>
                <a:cs typeface="Calibri"/>
              </a:rPr>
              <a:t>Renin</a:t>
            </a:r>
            <a:r>
              <a:rPr lang="en" b="1" spc="-10" dirty="0">
                <a:cs typeface="Calibri"/>
              </a:rPr>
              <a:t> </a:t>
            </a:r>
            <a:r>
              <a:rPr lang="en" spc="10" dirty="0">
                <a:cs typeface="Calibri"/>
              </a:rPr>
              <a:t>is a </a:t>
            </a:r>
            <a:r>
              <a:rPr lang="en" spc="-15" dirty="0">
                <a:cs typeface="Calibri"/>
              </a:rPr>
              <a:t>proteolytic </a:t>
            </a:r>
            <a:r>
              <a:rPr lang="en" dirty="0">
                <a:cs typeface="Calibri"/>
              </a:rPr>
              <a:t>enzyme</a:t>
            </a:r>
            <a:r>
              <a:rPr lang="en" spc="55" dirty="0">
                <a:cs typeface="Calibri"/>
              </a:rPr>
              <a:t> </a:t>
            </a:r>
            <a:r>
              <a:rPr lang="en" dirty="0">
                <a:cs typeface="Calibri"/>
              </a:rPr>
              <a:t>(carboxyl-protease ):</a:t>
            </a:r>
            <a:endParaRPr lang="en-US" dirty="0">
              <a:cs typeface="Calibri"/>
            </a:endParaRPr>
          </a:p>
          <a:p>
            <a:pPr marL="507365" indent="-457200">
              <a:lnSpc>
                <a:spcPct val="100000"/>
              </a:lnSpc>
              <a:spcBef>
                <a:spcPts val="375"/>
              </a:spcBef>
              <a:tabLst>
                <a:tab pos="393700" algn="l"/>
                <a:tab pos="394335" algn="l"/>
              </a:tabLst>
            </a:pPr>
            <a:r>
              <a:rPr lang="en" dirty="0">
                <a:cs typeface="Calibri"/>
              </a:rPr>
              <a:t>is released from the juxtaglomerular cells of the nephron</a:t>
            </a:r>
          </a:p>
          <a:p>
            <a:pPr marL="507365" indent="-457200">
              <a:lnSpc>
                <a:spcPct val="100000"/>
              </a:lnSpc>
              <a:spcBef>
                <a:spcPts val="375"/>
              </a:spcBef>
              <a:tabLst>
                <a:tab pos="393700" algn="l"/>
                <a:tab pos="394335" algn="l"/>
              </a:tabLst>
            </a:pPr>
            <a:r>
              <a:rPr lang="en" dirty="0">
                <a:cs typeface="Calibri"/>
              </a:rPr>
              <a:t>activation </a:t>
            </a:r>
            <a:r>
              <a:rPr lang="en" spc="-20" dirty="0">
                <a:cs typeface="Calibri"/>
              </a:rPr>
              <a:t>of </a:t>
            </a:r>
            <a:r>
              <a:rPr lang="en" spc="-10" dirty="0">
                <a:cs typeface="Calibri"/>
              </a:rPr>
              <a:t>angiotensinogen </a:t>
            </a:r>
            <a:r>
              <a:rPr lang="en" dirty="0">
                <a:cs typeface="Calibri"/>
              </a:rPr>
              <a:t>to </a:t>
            </a:r>
            <a:r>
              <a:rPr lang="en" spc="-10" dirty="0">
                <a:solidFill>
                  <a:srgbClr val="C00000"/>
                </a:solidFill>
                <a:cs typeface="Calibri"/>
              </a:rPr>
              <a:t>angitensin </a:t>
            </a:r>
            <a:r>
              <a:rPr lang="en" spc="235" dirty="0">
                <a:solidFill>
                  <a:srgbClr val="C00000"/>
                </a:solidFill>
                <a:cs typeface="Calibri"/>
              </a:rPr>
              <a:t> </a:t>
            </a:r>
            <a:r>
              <a:rPr lang="en" dirty="0">
                <a:solidFill>
                  <a:srgbClr val="C00000"/>
                </a:solidFill>
                <a:cs typeface="Calibri"/>
              </a:rPr>
              <a:t>I</a:t>
            </a:r>
          </a:p>
          <a:p>
            <a:pPr marL="50165" indent="0">
              <a:lnSpc>
                <a:spcPct val="100000"/>
              </a:lnSpc>
              <a:spcBef>
                <a:spcPts val="1930"/>
              </a:spcBef>
              <a:buNone/>
              <a:tabLst>
                <a:tab pos="393700" algn="l"/>
                <a:tab pos="394335" algn="l"/>
              </a:tabLst>
            </a:pPr>
            <a:r>
              <a:rPr lang="en" b="1" spc="-15" dirty="0">
                <a:solidFill>
                  <a:srgbClr val="0070C0"/>
                </a:solidFill>
                <a:cs typeface="Calibri"/>
              </a:rPr>
              <a:t>Angiotensin </a:t>
            </a:r>
            <a:r>
              <a:rPr lang="en" b="1" spc="15" dirty="0">
                <a:solidFill>
                  <a:srgbClr val="0070C0"/>
                </a:solidFill>
                <a:cs typeface="Calibri"/>
              </a:rPr>
              <a:t>I </a:t>
            </a:r>
            <a:r>
              <a:rPr lang="en" b="1" spc="15" dirty="0">
                <a:cs typeface="Calibri"/>
              </a:rPr>
              <a:t>: </a:t>
            </a:r>
            <a:r>
              <a:rPr lang="en" dirty="0">
                <a:cs typeface="Calibri"/>
              </a:rPr>
              <a:t>in </a:t>
            </a:r>
            <a:r>
              <a:rPr lang="en" b="1" spc="-15" dirty="0">
                <a:solidFill>
                  <a:srgbClr val="0070C0"/>
                </a:solidFill>
                <a:cs typeface="Calibri"/>
              </a:rPr>
              <a:t>the </a:t>
            </a:r>
            <a:r>
              <a:rPr lang="en" spc="-10" dirty="0">
                <a:cs typeface="Calibri"/>
              </a:rPr>
              <a:t>lungs </a:t>
            </a:r>
            <a:r>
              <a:rPr lang="en" spc="15" dirty="0">
                <a:cs typeface="Calibri"/>
              </a:rPr>
              <a:t>it is </a:t>
            </a:r>
            <a:r>
              <a:rPr lang="en" spc="-10" dirty="0">
                <a:cs typeface="Calibri"/>
              </a:rPr>
              <a:t>converted </a:t>
            </a:r>
            <a:r>
              <a:rPr lang="en" dirty="0">
                <a:cs typeface="Calibri"/>
              </a:rPr>
              <a:t>into </a:t>
            </a:r>
            <a:r>
              <a:rPr lang="en" spc="-10" dirty="0">
                <a:solidFill>
                  <a:srgbClr val="C00000"/>
                </a:solidFill>
                <a:cs typeface="Calibri"/>
              </a:rPr>
              <a:t>angiotensin </a:t>
            </a:r>
            <a:r>
              <a:rPr lang="en" spc="-5" dirty="0">
                <a:solidFill>
                  <a:srgbClr val="C00000"/>
                </a:solidFill>
                <a:cs typeface="Calibri"/>
              </a:rPr>
              <a:t>II</a:t>
            </a:r>
            <a:r>
              <a:rPr lang="en" spc="145" dirty="0">
                <a:solidFill>
                  <a:srgbClr val="C00000"/>
                </a:solidFill>
                <a:cs typeface="Calibri"/>
              </a:rPr>
              <a:t> </a:t>
            </a:r>
            <a:r>
              <a:rPr lang="en" spc="10" dirty="0">
                <a:cs typeface="Calibri"/>
              </a:rPr>
              <a:t>( angiotensin converting enzyme)</a:t>
            </a:r>
            <a:endParaRPr lang="sr-Cyrl-RS" dirty="0">
              <a:cs typeface="Calibri"/>
            </a:endParaRPr>
          </a:p>
          <a:p>
            <a:pPr marL="50165" indent="0">
              <a:lnSpc>
                <a:spcPct val="100000"/>
              </a:lnSpc>
              <a:spcBef>
                <a:spcPts val="1930"/>
              </a:spcBef>
              <a:buNone/>
              <a:tabLst>
                <a:tab pos="393700" algn="l"/>
                <a:tab pos="394335" algn="l"/>
              </a:tabLst>
            </a:pPr>
            <a:r>
              <a:rPr lang="en" b="1" spc="-15" dirty="0">
                <a:solidFill>
                  <a:srgbClr val="0070C0"/>
                </a:solidFill>
                <a:cs typeface="Calibri"/>
              </a:rPr>
              <a:t>Angiotensin</a:t>
            </a:r>
            <a:r>
              <a:rPr lang="en" b="1" spc="15" dirty="0">
                <a:solidFill>
                  <a:srgbClr val="0070C0"/>
                </a:solidFill>
                <a:cs typeface="Calibri"/>
              </a:rPr>
              <a:t> </a:t>
            </a:r>
            <a:r>
              <a:rPr lang="en" b="1" spc="25" dirty="0">
                <a:solidFill>
                  <a:srgbClr val="0070C0"/>
                </a:solidFill>
                <a:cs typeface="Calibri"/>
              </a:rPr>
              <a:t>II </a:t>
            </a:r>
            <a:r>
              <a:rPr lang="en" b="1" spc="25" dirty="0">
                <a:cs typeface="Calibri"/>
              </a:rPr>
              <a:t>:</a:t>
            </a:r>
          </a:p>
          <a:p>
            <a:pPr marL="507365" indent="-457200">
              <a:lnSpc>
                <a:spcPct val="100000"/>
              </a:lnSpc>
              <a:spcBef>
                <a:spcPts val="0"/>
              </a:spcBef>
              <a:buFontTx/>
              <a:buChar char="-"/>
              <a:tabLst>
                <a:tab pos="393700" algn="l"/>
                <a:tab pos="394335" algn="l"/>
              </a:tabLst>
            </a:pPr>
            <a:r>
              <a:rPr lang="en" spc="30" dirty="0">
                <a:solidFill>
                  <a:srgbClr val="C00000"/>
                </a:solidFill>
                <a:cs typeface="Calibri"/>
              </a:rPr>
              <a:t>↑ a </a:t>
            </a:r>
            <a:r>
              <a:rPr lang="en" spc="-30" dirty="0">
                <a:solidFill>
                  <a:srgbClr val="C00000"/>
                </a:solidFill>
                <a:cs typeface="Calibri"/>
              </a:rPr>
              <a:t>l </a:t>
            </a:r>
            <a:r>
              <a:rPr lang="en" spc="5" dirty="0">
                <a:solidFill>
                  <a:srgbClr val="C00000"/>
                </a:solidFill>
                <a:cs typeface="Calibri"/>
              </a:rPr>
              <a:t>do </a:t>
            </a:r>
            <a:r>
              <a:rPr lang="en" spc="30" dirty="0">
                <a:solidFill>
                  <a:srgbClr val="C00000"/>
                </a:solidFill>
                <a:cs typeface="Calibri"/>
              </a:rPr>
              <a:t>s </a:t>
            </a:r>
            <a:r>
              <a:rPr lang="en" spc="-30" dirty="0">
                <a:solidFill>
                  <a:srgbClr val="C00000"/>
                </a:solidFill>
                <a:cs typeface="Calibri"/>
              </a:rPr>
              <a:t>t </a:t>
            </a:r>
            <a:r>
              <a:rPr lang="en" dirty="0">
                <a:solidFill>
                  <a:srgbClr val="C00000"/>
                </a:solidFill>
                <a:cs typeface="Calibri"/>
              </a:rPr>
              <a:t>e </a:t>
            </a:r>
            <a:r>
              <a:rPr lang="en" spc="15" dirty="0">
                <a:solidFill>
                  <a:srgbClr val="C00000"/>
                </a:solidFill>
                <a:cs typeface="Calibri"/>
              </a:rPr>
              <a:t>r </a:t>
            </a:r>
            <a:r>
              <a:rPr lang="en" spc="5" dirty="0">
                <a:solidFill>
                  <a:srgbClr val="C00000"/>
                </a:solidFill>
                <a:cs typeface="Calibri"/>
              </a:rPr>
              <a:t>o </a:t>
            </a:r>
            <a:r>
              <a:rPr lang="en" dirty="0">
                <a:solidFill>
                  <a:srgbClr val="C00000"/>
                </a:solidFill>
                <a:cs typeface="Calibri"/>
              </a:rPr>
              <a:t>n</a:t>
            </a:r>
          </a:p>
          <a:p>
            <a:pPr marL="507365" indent="-457200">
              <a:lnSpc>
                <a:spcPct val="100000"/>
              </a:lnSpc>
              <a:spcBef>
                <a:spcPts val="0"/>
              </a:spcBef>
              <a:buFontTx/>
              <a:buChar char="-"/>
              <a:tabLst>
                <a:tab pos="393700" algn="l"/>
                <a:tab pos="394335" algn="l"/>
              </a:tabLst>
            </a:pPr>
            <a:r>
              <a:rPr lang="en" dirty="0">
                <a:cs typeface="Calibri"/>
              </a:rPr>
              <a:t>peripheral </a:t>
            </a:r>
            <a:r>
              <a:rPr lang="en" spc="-55" dirty="0">
                <a:cs typeface="Calibri"/>
              </a:rPr>
              <a:t> </a:t>
            </a:r>
            <a:r>
              <a:rPr lang="en" spc="-5" dirty="0">
                <a:cs typeface="Calibri"/>
              </a:rPr>
              <a:t>vasoconstriction</a:t>
            </a:r>
          </a:p>
          <a:p>
            <a:pPr marL="507365" indent="-457200">
              <a:lnSpc>
                <a:spcPct val="100000"/>
              </a:lnSpc>
              <a:spcBef>
                <a:spcPts val="0"/>
              </a:spcBef>
              <a:buFontTx/>
              <a:buChar char="-"/>
              <a:tabLst>
                <a:tab pos="393700" algn="l"/>
                <a:tab pos="394335" algn="l"/>
              </a:tabLst>
            </a:pPr>
            <a:r>
              <a:rPr lang="en" spc="-25" dirty="0">
                <a:cs typeface="Calibri"/>
              </a:rPr>
              <a:t>stimulation </a:t>
            </a:r>
            <a:r>
              <a:rPr lang="en" spc="-10" dirty="0">
                <a:cs typeface="Calibri"/>
              </a:rPr>
              <a:t>of Na </a:t>
            </a:r>
            <a:r>
              <a:rPr lang="en" spc="-15" baseline="26881" dirty="0">
                <a:cs typeface="Calibri"/>
              </a:rPr>
              <a:t>+ </a:t>
            </a:r>
            <a:r>
              <a:rPr lang="en" spc="-10" dirty="0">
                <a:cs typeface="Calibri"/>
              </a:rPr>
              <a:t>/H </a:t>
            </a:r>
            <a:r>
              <a:rPr lang="en" spc="-15" baseline="26881" dirty="0">
                <a:cs typeface="Calibri"/>
              </a:rPr>
              <a:t>+ </a:t>
            </a:r>
            <a:r>
              <a:rPr lang="en" dirty="0">
                <a:cs typeface="Calibri"/>
              </a:rPr>
              <a:t>changes in </a:t>
            </a:r>
            <a:r>
              <a:rPr lang="en" spc="-5" dirty="0">
                <a:cs typeface="Calibri"/>
              </a:rPr>
              <a:t>the proximal</a:t>
            </a:r>
            <a:r>
              <a:rPr lang="en" spc="45" dirty="0">
                <a:cs typeface="Calibri"/>
              </a:rPr>
              <a:t> </a:t>
            </a:r>
            <a:r>
              <a:rPr lang="en" spc="-30" dirty="0">
                <a:cs typeface="Calibri"/>
              </a:rPr>
              <a:t>tubules</a:t>
            </a: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25</a:t>
            </a:fld>
            <a:endParaRPr lang="en-US"/>
          </a:p>
        </p:txBody>
      </p:sp>
    </p:spTree>
    <p:extLst>
      <p:ext uri="{BB962C8B-B14F-4D97-AF65-F5344CB8AC3E}">
        <p14:creationId xmlns:p14="http://schemas.microsoft.com/office/powerpoint/2010/main" val="3813147554"/>
      </p:ext>
    </p:extLst>
  </p:cSld>
  <p:clrMapOvr>
    <a:masterClrMapping/>
  </p:clrMapOvr>
  <mc:AlternateContent xmlns:mc="http://schemas.openxmlformats.org/markup-compatibility/2006" xmlns:p14="http://schemas.microsoft.com/office/powerpoint/2010/main">
    <mc:Choice Requires="p14">
      <p:transition spd="slow" p14:dur="2000" advTm="24556"/>
    </mc:Choice>
    <mc:Fallback xmlns="">
      <p:transition spd="slow" advTm="2455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upload.wikimedia.org/wikipedia/commons/a/a2/Renin-angiotensin-aldosterone_syste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150" y="523874"/>
            <a:ext cx="10001250" cy="55721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696199" y="6611779"/>
            <a:ext cx="4495801" cy="246221"/>
          </a:xfrm>
          <a:prstGeom prst="rect">
            <a:avLst/>
          </a:prstGeom>
        </p:spPr>
        <p:txBody>
          <a:bodyPr wrap="square">
            <a:spAutoFit/>
          </a:bodyPr>
          <a:lstStyle/>
          <a:p>
            <a:r>
              <a:rPr lang="en" sz="1000" dirty="0">
                <a:hlinkClick r:id="rId4"/>
              </a:rPr>
              <a:t>https://id.wikipedia.org/wiki/Berkas:Renin-angiotensin-aldosterone_system.png</a:t>
            </a:r>
            <a:endParaRPr lang="en-US" sz="1000" dirty="0"/>
          </a:p>
        </p:txBody>
      </p:sp>
      <p:sp>
        <p:nvSpPr>
          <p:cNvPr id="2" name="Slide Number Placeholder 1"/>
          <p:cNvSpPr>
            <a:spLocks noGrp="1"/>
          </p:cNvSpPr>
          <p:nvPr>
            <p:ph type="sldNum" sz="quarter" idx="12"/>
          </p:nvPr>
        </p:nvSpPr>
        <p:spPr/>
        <p:txBody>
          <a:bodyPr/>
          <a:lstStyle/>
          <a:p>
            <a:fld id="{A134EC62-E7B5-4728-A7FE-3758188B631D}" type="slidenum">
              <a:rPr lang="en-US" smtClean="0"/>
              <a:t>26</a:t>
            </a:fld>
            <a:endParaRPr lang="en-US"/>
          </a:p>
        </p:txBody>
      </p:sp>
    </p:spTree>
    <p:extLst>
      <p:ext uri="{BB962C8B-B14F-4D97-AF65-F5344CB8AC3E}">
        <p14:creationId xmlns:p14="http://schemas.microsoft.com/office/powerpoint/2010/main" val="2016149282"/>
      </p:ext>
    </p:extLst>
  </p:cSld>
  <p:clrMapOvr>
    <a:masterClrMapping/>
  </p:clrMapOvr>
  <mc:AlternateContent xmlns:mc="http://schemas.openxmlformats.org/markup-compatibility/2006" xmlns:p14="http://schemas.microsoft.com/office/powerpoint/2010/main">
    <mc:Choice Requires="p14">
      <p:transition spd="slow" p14:dur="2000" advTm="77652"/>
    </mc:Choice>
    <mc:Fallback xmlns="">
      <p:transition spd="slow" advTm="77652"/>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Aldosterone</a:t>
            </a:r>
            <a:endParaRPr lang="en-US" dirty="0"/>
          </a:p>
        </p:txBody>
      </p:sp>
      <p:sp>
        <p:nvSpPr>
          <p:cNvPr id="3" name="Content Placeholder 2"/>
          <p:cNvSpPr>
            <a:spLocks noGrp="1"/>
          </p:cNvSpPr>
          <p:nvPr>
            <p:ph idx="1"/>
          </p:nvPr>
        </p:nvSpPr>
        <p:spPr/>
        <p:txBody>
          <a:bodyPr/>
          <a:lstStyle/>
          <a:p>
            <a:pPr>
              <a:lnSpc>
                <a:spcPct val="100000"/>
              </a:lnSpc>
              <a:spcBef>
                <a:spcPts val="1725"/>
              </a:spcBef>
            </a:pPr>
            <a:r>
              <a:rPr lang="en" spc="-5" dirty="0">
                <a:cs typeface="Calibri"/>
              </a:rPr>
              <a:t>is a </a:t>
            </a:r>
            <a:r>
              <a:rPr lang="en" spc="-5" dirty="0">
                <a:solidFill>
                  <a:srgbClr val="0070C0"/>
                </a:solidFill>
                <a:cs typeface="Calibri"/>
              </a:rPr>
              <a:t>more potent </a:t>
            </a:r>
            <a:r>
              <a:rPr lang="en" spc="-5" dirty="0">
                <a:cs typeface="Calibri"/>
              </a:rPr>
              <a:t>mineralocorticoid</a:t>
            </a:r>
            <a:endParaRPr lang="sr-Cyrl-RS" dirty="0">
              <a:cs typeface="Calibri"/>
            </a:endParaRPr>
          </a:p>
          <a:p>
            <a:pPr marL="76200">
              <a:lnSpc>
                <a:spcPct val="100000"/>
              </a:lnSpc>
              <a:spcBef>
                <a:spcPts val="1625"/>
              </a:spcBef>
            </a:pPr>
            <a:r>
              <a:rPr lang="en" spc="-10" dirty="0">
                <a:cs typeface="Calibri"/>
              </a:rPr>
              <a:t>distal </a:t>
            </a:r>
            <a:r>
              <a:rPr lang="en" spc="-35" dirty="0">
                <a:cs typeface="Calibri"/>
              </a:rPr>
              <a:t>tubules </a:t>
            </a:r>
            <a:r>
              <a:rPr lang="en" spc="-5" dirty="0">
                <a:cs typeface="Calibri"/>
              </a:rPr>
              <a:t>(end </a:t>
            </a:r>
            <a:r>
              <a:rPr lang="en" dirty="0">
                <a:cs typeface="Calibri"/>
              </a:rPr>
              <a:t>part) and </a:t>
            </a:r>
            <a:r>
              <a:rPr lang="en" spc="-5" dirty="0">
                <a:cs typeface="Calibri"/>
              </a:rPr>
              <a:t>collecting</a:t>
            </a:r>
            <a:r>
              <a:rPr lang="en" spc="160" dirty="0">
                <a:cs typeface="Calibri"/>
              </a:rPr>
              <a:t> </a:t>
            </a:r>
            <a:r>
              <a:rPr lang="en" spc="-15" dirty="0">
                <a:cs typeface="Calibri"/>
              </a:rPr>
              <a:t>ducts:</a:t>
            </a:r>
            <a:endParaRPr lang="sr-Cyrl-RS" dirty="0">
              <a:cs typeface="Calibri"/>
            </a:endParaRPr>
          </a:p>
          <a:p>
            <a:pPr marL="419100" indent="-343535">
              <a:lnSpc>
                <a:spcPct val="100000"/>
              </a:lnSpc>
              <a:spcBef>
                <a:spcPts val="275"/>
              </a:spcBef>
              <a:buAutoNum type="arabicPeriod"/>
              <a:tabLst>
                <a:tab pos="419734" algn="l"/>
              </a:tabLst>
            </a:pPr>
            <a:r>
              <a:rPr lang="en" dirty="0">
                <a:solidFill>
                  <a:srgbClr val="C00000"/>
                </a:solidFill>
                <a:cs typeface="Calibri"/>
              </a:rPr>
              <a:t>increasing </a:t>
            </a:r>
            <a:r>
              <a:rPr lang="en" spc="5" dirty="0">
                <a:solidFill>
                  <a:srgbClr val="C00000"/>
                </a:solidFill>
                <a:cs typeface="Calibri"/>
              </a:rPr>
              <a:t>Na </a:t>
            </a:r>
            <a:r>
              <a:rPr lang="en" spc="7" baseline="26881" dirty="0">
                <a:solidFill>
                  <a:srgbClr val="C00000"/>
                </a:solidFill>
                <a:cs typeface="Calibri"/>
              </a:rPr>
              <a:t>+ </a:t>
            </a:r>
            <a:r>
              <a:rPr lang="en" spc="5" dirty="0">
                <a:solidFill>
                  <a:srgbClr val="C00000"/>
                </a:solidFill>
                <a:cs typeface="Calibri"/>
              </a:rPr>
              <a:t>reabsorption </a:t>
            </a:r>
            <a:r>
              <a:rPr lang="en" dirty="0">
                <a:solidFill>
                  <a:srgbClr val="C00000"/>
                </a:solidFill>
                <a:cs typeface="Calibri"/>
              </a:rPr>
              <a:t>and excretion</a:t>
            </a:r>
            <a:r>
              <a:rPr lang="en" spc="-300" dirty="0">
                <a:solidFill>
                  <a:srgbClr val="C00000"/>
                </a:solidFill>
                <a:cs typeface="Calibri"/>
              </a:rPr>
              <a:t> </a:t>
            </a:r>
            <a:r>
              <a:rPr lang="en" spc="15" dirty="0">
                <a:solidFill>
                  <a:srgbClr val="C00000"/>
                </a:solidFill>
                <a:cs typeface="Calibri"/>
              </a:rPr>
              <a:t>K </a:t>
            </a:r>
            <a:r>
              <a:rPr lang="en" spc="22" baseline="26881" dirty="0">
                <a:solidFill>
                  <a:srgbClr val="C00000"/>
                </a:solidFill>
                <a:cs typeface="Calibri"/>
              </a:rPr>
              <a:t>+</a:t>
            </a:r>
            <a:endParaRPr lang="en-US" baseline="26881" dirty="0">
              <a:solidFill>
                <a:srgbClr val="C00000"/>
              </a:solidFill>
              <a:cs typeface="Calibri"/>
            </a:endParaRPr>
          </a:p>
          <a:p>
            <a:pPr marL="419100" indent="-343535">
              <a:lnSpc>
                <a:spcPct val="100000"/>
              </a:lnSpc>
              <a:spcBef>
                <a:spcPts val="275"/>
              </a:spcBef>
              <a:buAutoNum type="arabicPeriod"/>
              <a:tabLst>
                <a:tab pos="419734" algn="l"/>
              </a:tabLst>
            </a:pPr>
            <a:r>
              <a:rPr lang="en" spc="-20" dirty="0">
                <a:solidFill>
                  <a:srgbClr val="C00000"/>
                </a:solidFill>
                <a:cs typeface="Calibri"/>
              </a:rPr>
              <a:t>stimulation of </a:t>
            </a:r>
            <a:r>
              <a:rPr lang="en" spc="5" dirty="0">
                <a:solidFill>
                  <a:srgbClr val="C00000"/>
                </a:solidFill>
                <a:cs typeface="Calibri"/>
              </a:rPr>
              <a:t>H </a:t>
            </a:r>
            <a:r>
              <a:rPr lang="en" spc="7" baseline="26881" dirty="0">
                <a:solidFill>
                  <a:srgbClr val="C00000"/>
                </a:solidFill>
                <a:cs typeface="Calibri"/>
              </a:rPr>
              <a:t>+ </a:t>
            </a:r>
            <a:r>
              <a:rPr lang="en" spc="-5" dirty="0">
                <a:solidFill>
                  <a:srgbClr val="C00000"/>
                </a:solidFill>
                <a:cs typeface="Calibri"/>
              </a:rPr>
              <a:t>ATP- ase </a:t>
            </a:r>
            <a:r>
              <a:rPr lang="en" spc="-15" dirty="0">
                <a:solidFill>
                  <a:srgbClr val="C00000"/>
                </a:solidFill>
                <a:cs typeface="Calibri"/>
              </a:rPr>
              <a:t>activity </a:t>
            </a:r>
            <a:r>
              <a:rPr lang="en" dirty="0">
                <a:solidFill>
                  <a:srgbClr val="C00000"/>
                </a:solidFill>
                <a:cs typeface="Calibri"/>
              </a:rPr>
              <a:t>(secretion</a:t>
            </a:r>
            <a:r>
              <a:rPr lang="en" spc="-140" dirty="0">
                <a:solidFill>
                  <a:srgbClr val="C00000"/>
                </a:solidFill>
                <a:cs typeface="Calibri"/>
              </a:rPr>
              <a:t> </a:t>
            </a:r>
            <a:r>
              <a:rPr lang="en" dirty="0">
                <a:solidFill>
                  <a:srgbClr val="C00000"/>
                </a:solidFill>
                <a:cs typeface="Calibri"/>
              </a:rPr>
              <a:t>H </a:t>
            </a:r>
            <a:r>
              <a:rPr lang="en" baseline="26881" dirty="0">
                <a:solidFill>
                  <a:srgbClr val="C00000"/>
                </a:solidFill>
                <a:cs typeface="Calibri"/>
              </a:rPr>
              <a:t>+ </a:t>
            </a:r>
            <a:r>
              <a:rPr lang="en" dirty="0">
                <a:solidFill>
                  <a:srgbClr val="C00000"/>
                </a:solidFill>
                <a:cs typeface="Calibri"/>
              </a:rPr>
              <a:t>)</a:t>
            </a:r>
          </a:p>
          <a:p>
            <a:pPr marL="75565">
              <a:lnSpc>
                <a:spcPct val="100000"/>
              </a:lnSpc>
              <a:spcBef>
                <a:spcPts val="2150"/>
              </a:spcBef>
            </a:pPr>
            <a:r>
              <a:rPr lang="en" spc="-55" dirty="0">
                <a:cs typeface="Calibri"/>
              </a:rPr>
              <a:t>The main </a:t>
            </a:r>
            <a:r>
              <a:rPr lang="en" spc="-25" dirty="0">
                <a:cs typeface="Calibri"/>
              </a:rPr>
              <a:t>influence </a:t>
            </a:r>
            <a:r>
              <a:rPr lang="en" spc="-5" dirty="0">
                <a:cs typeface="Calibri"/>
              </a:rPr>
              <a:t>on </a:t>
            </a:r>
            <a:r>
              <a:rPr lang="en" dirty="0">
                <a:cs typeface="Calibri"/>
              </a:rPr>
              <a:t>the synthesis </a:t>
            </a:r>
            <a:r>
              <a:rPr lang="en" spc="-5" dirty="0">
                <a:cs typeface="Calibri"/>
              </a:rPr>
              <a:t>of aldosterone</a:t>
            </a:r>
            <a:r>
              <a:rPr lang="en" spc="180" dirty="0">
                <a:cs typeface="Calibri"/>
              </a:rPr>
              <a:t> </a:t>
            </a:r>
            <a:r>
              <a:rPr lang="en" spc="-10" dirty="0">
                <a:cs typeface="Calibri"/>
              </a:rPr>
              <a:t>achieve:</a:t>
            </a:r>
            <a:endParaRPr lang="sr-Cyrl-RS" dirty="0">
              <a:cs typeface="Calibri"/>
            </a:endParaRPr>
          </a:p>
          <a:p>
            <a:pPr marL="419100" indent="-343535">
              <a:lnSpc>
                <a:spcPct val="100000"/>
              </a:lnSpc>
              <a:spcBef>
                <a:spcPts val="1400"/>
              </a:spcBef>
              <a:buFont typeface="Wingdings"/>
              <a:buChar char=""/>
              <a:tabLst>
                <a:tab pos="419100" algn="l"/>
                <a:tab pos="419734" algn="l"/>
              </a:tabLst>
            </a:pPr>
            <a:r>
              <a:rPr lang="en" spc="-10" dirty="0">
                <a:solidFill>
                  <a:srgbClr val="0070C0"/>
                </a:solidFill>
                <a:cs typeface="Calibri"/>
              </a:rPr>
              <a:t>angiotensin</a:t>
            </a:r>
            <a:r>
              <a:rPr lang="en" spc="35" dirty="0">
                <a:solidFill>
                  <a:srgbClr val="0070C0"/>
                </a:solidFill>
                <a:cs typeface="Calibri"/>
              </a:rPr>
              <a:t> </a:t>
            </a:r>
            <a:r>
              <a:rPr lang="en" dirty="0">
                <a:solidFill>
                  <a:srgbClr val="0070C0"/>
                </a:solidFill>
                <a:cs typeface="Calibri"/>
              </a:rPr>
              <a:t>II</a:t>
            </a:r>
          </a:p>
          <a:p>
            <a:pPr marL="419100" indent="-344170">
              <a:lnSpc>
                <a:spcPct val="100000"/>
              </a:lnSpc>
              <a:spcBef>
                <a:spcPts val="275"/>
              </a:spcBef>
              <a:buFont typeface="Wingdings"/>
              <a:buChar char=""/>
              <a:tabLst>
                <a:tab pos="419100" algn="l"/>
                <a:tab pos="419734" algn="l"/>
              </a:tabLst>
            </a:pPr>
            <a:r>
              <a:rPr lang="en" spc="-10" dirty="0">
                <a:solidFill>
                  <a:srgbClr val="0070C0"/>
                </a:solidFill>
                <a:cs typeface="Calibri"/>
              </a:rPr>
              <a:t>concentration</a:t>
            </a:r>
            <a:r>
              <a:rPr lang="en" spc="20" dirty="0">
                <a:solidFill>
                  <a:srgbClr val="0070C0"/>
                </a:solidFill>
                <a:cs typeface="Calibri"/>
              </a:rPr>
              <a:t> </a:t>
            </a:r>
            <a:r>
              <a:rPr lang="en" spc="10" dirty="0">
                <a:solidFill>
                  <a:srgbClr val="0070C0"/>
                </a:solidFill>
                <a:cs typeface="Calibri"/>
              </a:rPr>
              <a:t>of Na</a:t>
            </a:r>
            <a:r>
              <a:rPr lang="en" spc="15" baseline="26881" dirty="0">
                <a:solidFill>
                  <a:srgbClr val="0070C0"/>
                </a:solidFill>
                <a:cs typeface="Calibri"/>
              </a:rPr>
              <a:t>+</a:t>
            </a:r>
            <a:endParaRPr lang="en-US" baseline="26881" dirty="0">
              <a:solidFill>
                <a:srgbClr val="0070C0"/>
              </a:solidFill>
              <a:cs typeface="Calibri"/>
            </a:endParaRPr>
          </a:p>
          <a:p>
            <a:pPr marL="419100" indent="-344170">
              <a:lnSpc>
                <a:spcPct val="100000"/>
              </a:lnSpc>
              <a:spcBef>
                <a:spcPts val="275"/>
              </a:spcBef>
              <a:buFont typeface="Wingdings"/>
              <a:buChar char=""/>
              <a:tabLst>
                <a:tab pos="419100" algn="l"/>
                <a:tab pos="419734" algn="l"/>
              </a:tabLst>
            </a:pPr>
            <a:r>
              <a:rPr lang="en" spc="-10" dirty="0">
                <a:solidFill>
                  <a:srgbClr val="0070C0"/>
                </a:solidFill>
                <a:cs typeface="Calibri"/>
              </a:rPr>
              <a:t>concentration</a:t>
            </a:r>
            <a:r>
              <a:rPr lang="en" spc="20" dirty="0">
                <a:solidFill>
                  <a:srgbClr val="0070C0"/>
                </a:solidFill>
                <a:cs typeface="Calibri"/>
              </a:rPr>
              <a:t> of </a:t>
            </a:r>
            <a:r>
              <a:rPr lang="en" spc="30" dirty="0">
                <a:solidFill>
                  <a:srgbClr val="0070C0"/>
                </a:solidFill>
                <a:cs typeface="Calibri"/>
              </a:rPr>
              <a:t>K</a:t>
            </a:r>
            <a:r>
              <a:rPr lang="en" spc="44" baseline="26881" dirty="0">
                <a:solidFill>
                  <a:srgbClr val="0070C0"/>
                </a:solidFill>
                <a:cs typeface="Calibri"/>
              </a:rPr>
              <a:t>+</a:t>
            </a:r>
            <a:endParaRPr lang="en-US" baseline="26881" dirty="0">
              <a:solidFill>
                <a:srgbClr val="0070C0"/>
              </a:solidFill>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27</a:t>
            </a:fld>
            <a:endParaRPr lang="en-US"/>
          </a:p>
        </p:txBody>
      </p:sp>
    </p:spTree>
    <p:extLst>
      <p:ext uri="{BB962C8B-B14F-4D97-AF65-F5344CB8AC3E}">
        <p14:creationId xmlns:p14="http://schemas.microsoft.com/office/powerpoint/2010/main" val="1556509363"/>
      </p:ext>
    </p:extLst>
  </p:cSld>
  <p:clrMapOvr>
    <a:masterClrMapping/>
  </p:clrMapOvr>
  <mc:AlternateContent xmlns:mc="http://schemas.openxmlformats.org/markup-compatibility/2006" xmlns:p14="http://schemas.microsoft.com/office/powerpoint/2010/main">
    <mc:Choice Requires="p14">
      <p:transition spd="slow" p14:dur="2000" advTm="23083"/>
    </mc:Choice>
    <mc:Fallback xmlns="">
      <p:transition spd="slow" advTm="2308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Mechanism of action of aldosterone</a:t>
            </a:r>
            <a:endParaRPr lang="en-US" dirty="0"/>
          </a:p>
        </p:txBody>
      </p:sp>
      <p:sp>
        <p:nvSpPr>
          <p:cNvPr id="3" name="Content Placeholder 2"/>
          <p:cNvSpPr>
            <a:spLocks noGrp="1"/>
          </p:cNvSpPr>
          <p:nvPr>
            <p:ph idx="1"/>
          </p:nvPr>
        </p:nvSpPr>
        <p:spPr>
          <a:xfrm>
            <a:off x="752474" y="1911350"/>
            <a:ext cx="5978264" cy="4351338"/>
          </a:xfrm>
        </p:spPr>
        <p:txBody>
          <a:bodyPr>
            <a:normAutofit/>
          </a:bodyPr>
          <a:lstStyle/>
          <a:p>
            <a:pPr marL="406400" marR="635000" indent="-343535">
              <a:lnSpc>
                <a:spcPts val="2850"/>
              </a:lnSpc>
              <a:spcBef>
                <a:spcPts val="220"/>
              </a:spcBef>
              <a:buFont typeface="Arial"/>
              <a:buChar char="•"/>
              <a:tabLst>
                <a:tab pos="406400" algn="l"/>
                <a:tab pos="407034" algn="l"/>
              </a:tabLst>
            </a:pPr>
            <a:r>
              <a:rPr lang="en" sz="2500" dirty="0"/>
              <a:t>Aldosterone:</a:t>
            </a:r>
            <a:r>
              <a:rPr lang="en" sz="2500" spc="-185" dirty="0"/>
              <a:t> </a:t>
            </a:r>
            <a:r>
              <a:rPr lang="en" sz="2500" spc="-5" dirty="0">
                <a:solidFill>
                  <a:srgbClr val="C00000"/>
                </a:solidFill>
              </a:rPr>
              <a:t>increases </a:t>
            </a:r>
            <a:r>
              <a:rPr lang="en" sz="2500" dirty="0">
                <a:solidFill>
                  <a:srgbClr val="C00000"/>
                </a:solidFill>
              </a:rPr>
              <a:t>Na </a:t>
            </a:r>
            <a:r>
              <a:rPr lang="en" sz="2500" baseline="26881" dirty="0">
                <a:solidFill>
                  <a:srgbClr val="C00000"/>
                </a:solidFill>
              </a:rPr>
              <a:t>+ </a:t>
            </a:r>
            <a:r>
              <a:rPr lang="en" sz="2500" spc="5" dirty="0">
                <a:solidFill>
                  <a:srgbClr val="C00000"/>
                </a:solidFill>
              </a:rPr>
              <a:t>reabsorption</a:t>
            </a:r>
            <a:r>
              <a:rPr lang="en" sz="2500" spc="-120" baseline="26881" dirty="0">
                <a:solidFill>
                  <a:srgbClr val="C00000"/>
                </a:solidFill>
              </a:rPr>
              <a:t> </a:t>
            </a:r>
            <a:r>
              <a:rPr lang="en" sz="2500" dirty="0"/>
              <a:t>and </a:t>
            </a:r>
            <a:r>
              <a:rPr lang="en" sz="2500" spc="15" dirty="0">
                <a:solidFill>
                  <a:srgbClr val="C00000"/>
                </a:solidFill>
              </a:rPr>
              <a:t>K </a:t>
            </a:r>
            <a:r>
              <a:rPr lang="en" sz="2500" spc="22" baseline="26881" dirty="0">
                <a:solidFill>
                  <a:srgbClr val="C00000"/>
                </a:solidFill>
              </a:rPr>
              <a:t>+ </a:t>
            </a:r>
            <a:r>
              <a:rPr lang="en" sz="2500" spc="5" dirty="0">
                <a:solidFill>
                  <a:srgbClr val="C00000"/>
                </a:solidFill>
              </a:rPr>
              <a:t>secretion</a:t>
            </a:r>
            <a:r>
              <a:rPr lang="en" sz="2500" spc="-112" baseline="26881" dirty="0">
                <a:solidFill>
                  <a:srgbClr val="C00000"/>
                </a:solidFill>
              </a:rPr>
              <a:t> </a:t>
            </a:r>
            <a:endParaRPr lang="ru-RU" sz="2500" dirty="0">
              <a:solidFill>
                <a:srgbClr val="C00000"/>
              </a:solidFill>
            </a:endParaRPr>
          </a:p>
          <a:p>
            <a:pPr marL="520700" marR="443865" indent="-457834">
              <a:lnSpc>
                <a:spcPct val="100400"/>
              </a:lnSpc>
              <a:spcBef>
                <a:spcPts val="1989"/>
              </a:spcBef>
              <a:buAutoNum type="arabicPeriod"/>
              <a:tabLst>
                <a:tab pos="520700" algn="l"/>
                <a:tab pos="521334" algn="l"/>
              </a:tabLst>
            </a:pPr>
            <a:r>
              <a:rPr lang="en" sz="2500" spc="-10" dirty="0"/>
              <a:t>increases </a:t>
            </a:r>
            <a:r>
              <a:rPr lang="en" sz="2500" b="1" spc="-10" dirty="0">
                <a:cs typeface="Calibri"/>
              </a:rPr>
              <a:t>the number of </a:t>
            </a:r>
            <a:r>
              <a:rPr lang="en" sz="2500" b="1" spc="5" dirty="0">
                <a:cs typeface="Calibri"/>
              </a:rPr>
              <a:t>Na </a:t>
            </a:r>
            <a:r>
              <a:rPr lang="en" sz="2500" b="1" spc="7" baseline="26881" dirty="0">
                <a:cs typeface="Calibri"/>
              </a:rPr>
              <a:t>+ </a:t>
            </a:r>
            <a:r>
              <a:rPr lang="en" sz="2500" b="1" dirty="0">
                <a:cs typeface="Calibri"/>
              </a:rPr>
              <a:t>and </a:t>
            </a:r>
            <a:r>
              <a:rPr lang="en" sz="2500" b="1" spc="20" dirty="0">
                <a:cs typeface="Calibri"/>
              </a:rPr>
              <a:t>K </a:t>
            </a:r>
            <a:r>
              <a:rPr lang="en" sz="2500" b="1" spc="30" baseline="26881" dirty="0">
                <a:cs typeface="Calibri"/>
              </a:rPr>
              <a:t>+ </a:t>
            </a:r>
            <a:r>
              <a:rPr lang="en" sz="2500" b="1" dirty="0">
                <a:cs typeface="Calibri"/>
              </a:rPr>
              <a:t>channels </a:t>
            </a:r>
            <a:r>
              <a:rPr lang="en" sz="2500" spc="-5" dirty="0"/>
              <a:t>on </a:t>
            </a:r>
            <a:r>
              <a:rPr lang="en" sz="2500" spc="-10" dirty="0"/>
              <a:t>the apical </a:t>
            </a:r>
            <a:r>
              <a:rPr lang="en" sz="2500" spc="5" dirty="0"/>
              <a:t>membrane</a:t>
            </a:r>
            <a:r>
              <a:rPr lang="en" sz="2500" spc="-60" dirty="0"/>
              <a:t> </a:t>
            </a:r>
            <a:r>
              <a:rPr lang="en" sz="2500" spc="-5" dirty="0"/>
              <a:t>(regulates the opening</a:t>
            </a:r>
            <a:r>
              <a:rPr lang="en" sz="2500" dirty="0">
                <a:cs typeface="Calibri"/>
              </a:rPr>
              <a:t> </a:t>
            </a:r>
            <a:r>
              <a:rPr lang="en" sz="2500" spc="-15" dirty="0"/>
              <a:t>channels as well </a:t>
            </a:r>
            <a:r>
              <a:rPr lang="en" sz="2500" dirty="0"/>
              <a:t>as </a:t>
            </a:r>
            <a:r>
              <a:rPr lang="en" sz="2500" spc="-5" dirty="0"/>
              <a:t>synthesis</a:t>
            </a:r>
            <a:r>
              <a:rPr lang="en" sz="2500" spc="30" dirty="0"/>
              <a:t> of </a:t>
            </a:r>
            <a:r>
              <a:rPr lang="en" sz="2500" spc="-10" dirty="0"/>
              <a:t>new ones)</a:t>
            </a:r>
            <a:endParaRPr lang="en-US" sz="2500" spc="-10" dirty="0"/>
          </a:p>
          <a:p>
            <a:pPr marL="359410" indent="-297180">
              <a:lnSpc>
                <a:spcPct val="100000"/>
              </a:lnSpc>
              <a:spcBef>
                <a:spcPts val="2080"/>
              </a:spcBef>
              <a:buAutoNum type="arabicPeriod" startAt="2"/>
              <a:tabLst>
                <a:tab pos="360045" algn="l"/>
              </a:tabLst>
            </a:pPr>
            <a:r>
              <a:rPr lang="en" sz="2500" spc="-5" dirty="0"/>
              <a:t>  increases</a:t>
            </a:r>
            <a:r>
              <a:rPr lang="en" sz="2500" spc="25" dirty="0"/>
              <a:t> </a:t>
            </a:r>
            <a:r>
              <a:rPr lang="en" sz="2500" b="1" spc="-10" dirty="0"/>
              <a:t>activity</a:t>
            </a:r>
            <a:r>
              <a:rPr lang="en" sz="2500" spc="-10" dirty="0"/>
              <a:t> </a:t>
            </a:r>
            <a:r>
              <a:rPr lang="en" sz="2500" b="1" spc="5" dirty="0">
                <a:cs typeface="Calibri"/>
              </a:rPr>
              <a:t>Na </a:t>
            </a:r>
            <a:r>
              <a:rPr lang="en" sz="2500" b="1" spc="7" baseline="26881" dirty="0">
                <a:cs typeface="Calibri"/>
              </a:rPr>
              <a:t>+ </a:t>
            </a:r>
            <a:r>
              <a:rPr lang="en" sz="2500" b="1" spc="5" dirty="0">
                <a:cs typeface="Calibri"/>
              </a:rPr>
              <a:t>- K </a:t>
            </a:r>
            <a:r>
              <a:rPr lang="en" sz="2500" b="1" spc="7" baseline="26881" dirty="0">
                <a:cs typeface="Calibri"/>
              </a:rPr>
              <a:t>+ </a:t>
            </a:r>
            <a:r>
              <a:rPr lang="en" sz="2500" spc="5" dirty="0"/>
              <a:t>pumps</a:t>
            </a:r>
            <a:r>
              <a:rPr lang="en" sz="2500" spc="-240" dirty="0"/>
              <a:t> </a:t>
            </a:r>
            <a:r>
              <a:rPr lang="en" sz="2500" spc="-5" dirty="0"/>
              <a:t>on   the basolateral </a:t>
            </a:r>
            <a:r>
              <a:rPr lang="en" sz="2500" spc="5" dirty="0"/>
              <a:t>membrane</a:t>
            </a:r>
          </a:p>
          <a:p>
            <a:endParaRPr lang="en-US" sz="2500" dirty="0"/>
          </a:p>
        </p:txBody>
      </p:sp>
      <p:sp>
        <p:nvSpPr>
          <p:cNvPr id="4" name="object 4"/>
          <p:cNvSpPr/>
          <p:nvPr/>
        </p:nvSpPr>
        <p:spPr>
          <a:xfrm>
            <a:off x="6396106" y="1721644"/>
            <a:ext cx="5605394" cy="4603750"/>
          </a:xfrm>
          <a:prstGeom prst="rect">
            <a:avLst/>
          </a:prstGeom>
          <a:blipFill>
            <a:blip r:embed="rId2" cstate="print"/>
            <a:stretch>
              <a:fillRect/>
            </a:stretch>
          </a:blipFill>
        </p:spPr>
        <p:txBody>
          <a:bodyPr wrap="square" lIns="0" tIns="0" rIns="0" bIns="0" rtlCol="0"/>
          <a:lstStyle/>
          <a:p>
            <a:endParaRPr dirty="0"/>
          </a:p>
        </p:txBody>
      </p:sp>
      <p:sp>
        <p:nvSpPr>
          <p:cNvPr id="5" name="Slide Number Placeholder 4"/>
          <p:cNvSpPr>
            <a:spLocks noGrp="1"/>
          </p:cNvSpPr>
          <p:nvPr>
            <p:ph type="sldNum" sz="quarter" idx="12"/>
          </p:nvPr>
        </p:nvSpPr>
        <p:spPr/>
        <p:txBody>
          <a:bodyPr/>
          <a:lstStyle/>
          <a:p>
            <a:fld id="{A134EC62-E7B5-4728-A7FE-3758188B631D}" type="slidenum">
              <a:rPr lang="en-US" smtClean="0"/>
              <a:t>28</a:t>
            </a:fld>
            <a:endParaRPr lang="en-US"/>
          </a:p>
        </p:txBody>
      </p:sp>
    </p:spTree>
    <p:extLst>
      <p:ext uri="{BB962C8B-B14F-4D97-AF65-F5344CB8AC3E}">
        <p14:creationId xmlns:p14="http://schemas.microsoft.com/office/powerpoint/2010/main" val="1489232121"/>
      </p:ext>
    </p:extLst>
  </p:cSld>
  <p:clrMapOvr>
    <a:masterClrMapping/>
  </p:clrMapOvr>
  <mc:AlternateContent xmlns:mc="http://schemas.openxmlformats.org/markup-compatibility/2006" xmlns:p14="http://schemas.microsoft.com/office/powerpoint/2010/main">
    <mc:Choice Requires="p14">
      <p:transition spd="slow" p14:dur="2000" advTm="18245"/>
    </mc:Choice>
    <mc:Fallback xmlns="">
      <p:transition spd="slow" advTm="18245"/>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Natriuretic hormones</a:t>
            </a:r>
            <a:endParaRPr lang="en-US" dirty="0"/>
          </a:p>
        </p:txBody>
      </p:sp>
      <p:sp>
        <p:nvSpPr>
          <p:cNvPr id="3" name="Content Placeholder 2"/>
          <p:cNvSpPr>
            <a:spLocks noGrp="1"/>
          </p:cNvSpPr>
          <p:nvPr>
            <p:ph idx="1"/>
          </p:nvPr>
        </p:nvSpPr>
        <p:spPr>
          <a:xfrm>
            <a:off x="838200" y="1825625"/>
            <a:ext cx="5600700" cy="4351338"/>
          </a:xfrm>
        </p:spPr>
        <p:txBody>
          <a:bodyPr>
            <a:normAutofit fontScale="85000" lnSpcReduction="10000"/>
          </a:bodyPr>
          <a:lstStyle/>
          <a:p>
            <a:pPr marL="0" indent="0">
              <a:buNone/>
            </a:pPr>
            <a:r>
              <a:rPr lang="en" b="1" dirty="0">
                <a:solidFill>
                  <a:srgbClr val="0070C0"/>
                </a:solidFill>
              </a:rPr>
              <a:t>Atrial natriuretic factor (peptide)</a:t>
            </a:r>
          </a:p>
          <a:p>
            <a:r>
              <a:rPr lang="en" dirty="0"/>
              <a:t>produced by the muscle cells of the heart atria when the transmural pressure in the atria increases ( </a:t>
            </a:r>
            <a:r>
              <a:rPr lang="en" dirty="0">
                <a:solidFill>
                  <a:srgbClr val="C00000"/>
                </a:solidFill>
              </a:rPr>
              <a:t>increased blood volume </a:t>
            </a:r>
            <a:r>
              <a:rPr lang="en" dirty="0"/>
              <a:t>)</a:t>
            </a:r>
          </a:p>
          <a:p>
            <a:pPr marL="0" indent="0">
              <a:buNone/>
            </a:pPr>
            <a:r>
              <a:rPr lang="en" b="1" dirty="0">
                <a:solidFill>
                  <a:srgbClr val="0070C0"/>
                </a:solidFill>
              </a:rPr>
              <a:t>Brain natriuretic peptide</a:t>
            </a:r>
          </a:p>
          <a:p>
            <a:r>
              <a:rPr lang="en" dirty="0"/>
              <a:t>primarily detected in the left ventricle</a:t>
            </a:r>
          </a:p>
          <a:p>
            <a:r>
              <a:rPr lang="en" dirty="0"/>
              <a:t>and calls out:</a:t>
            </a:r>
          </a:p>
          <a:p>
            <a:pPr>
              <a:buFontTx/>
              <a:buChar char="-"/>
            </a:pPr>
            <a:r>
              <a:rPr lang="en" dirty="0"/>
              <a:t>increased excretion of sodium</a:t>
            </a:r>
          </a:p>
          <a:p>
            <a:pPr marL="0" indent="0">
              <a:buNone/>
            </a:pPr>
            <a:r>
              <a:rPr lang="en" dirty="0"/>
              <a:t> ( </a:t>
            </a:r>
            <a:r>
              <a:rPr lang="en" dirty="0">
                <a:solidFill>
                  <a:srgbClr val="C00000"/>
                </a:solidFill>
              </a:rPr>
              <a:t>natriuresis </a:t>
            </a:r>
            <a:r>
              <a:rPr lang="en" dirty="0"/>
              <a:t>)</a:t>
            </a:r>
          </a:p>
          <a:p>
            <a:pPr>
              <a:buFontTx/>
              <a:buChar char="-"/>
            </a:pPr>
            <a:r>
              <a:rPr lang="en" dirty="0"/>
              <a:t>vasodilatation and</a:t>
            </a:r>
          </a:p>
          <a:p>
            <a:pPr>
              <a:buFontTx/>
              <a:buChar char="-"/>
            </a:pPr>
            <a:r>
              <a:rPr lang="en" dirty="0"/>
              <a:t>and inhibition of aldosterone release</a:t>
            </a:r>
          </a:p>
          <a:p>
            <a:endParaRPr lang="sr-Cyrl-RS" dirty="0"/>
          </a:p>
        </p:txBody>
      </p:sp>
      <p:grpSp>
        <p:nvGrpSpPr>
          <p:cNvPr id="16" name="Group 15"/>
          <p:cNvGrpSpPr/>
          <p:nvPr/>
        </p:nvGrpSpPr>
        <p:grpSpPr>
          <a:xfrm>
            <a:off x="6291262" y="1768140"/>
            <a:ext cx="5747891" cy="4150454"/>
            <a:chOff x="3328987" y="1372836"/>
            <a:chExt cx="5747891" cy="4150454"/>
          </a:xfrm>
        </p:grpSpPr>
        <p:sp>
          <p:nvSpPr>
            <p:cNvPr id="5" name="object 8"/>
            <p:cNvSpPr/>
            <p:nvPr/>
          </p:nvSpPr>
          <p:spPr>
            <a:xfrm>
              <a:off x="3975694" y="2285990"/>
              <a:ext cx="5101184" cy="3042874"/>
            </a:xfrm>
            <a:prstGeom prst="rect">
              <a:avLst/>
            </a:prstGeom>
            <a:blipFill>
              <a:blip r:embed="rId2" cstate="print"/>
              <a:stretch>
                <a:fillRect/>
              </a:stretch>
            </a:blipFill>
          </p:spPr>
          <p:txBody>
            <a:bodyPr wrap="square" lIns="0" tIns="0" rIns="0" bIns="0" rtlCol="0"/>
            <a:lstStyle/>
            <a:p>
              <a:endParaRPr dirty="0"/>
            </a:p>
          </p:txBody>
        </p:sp>
        <p:sp>
          <p:nvSpPr>
            <p:cNvPr id="6" name="object 9"/>
            <p:cNvSpPr txBox="1"/>
            <p:nvPr/>
          </p:nvSpPr>
          <p:spPr>
            <a:xfrm>
              <a:off x="3328987" y="1372836"/>
              <a:ext cx="2028825" cy="917494"/>
            </a:xfrm>
            <a:prstGeom prst="rect">
              <a:avLst/>
            </a:prstGeom>
            <a:solidFill>
              <a:srgbClr val="C00000"/>
            </a:solidFill>
          </p:spPr>
          <p:txBody>
            <a:bodyPr vert="horz" wrap="square" lIns="0" tIns="26669" rIns="0" bIns="0" rtlCol="0">
              <a:spAutoFit/>
            </a:bodyPr>
            <a:lstStyle/>
            <a:p>
              <a:pPr marL="210185" marR="202565" indent="19050" algn="just">
                <a:lnSpc>
                  <a:spcPct val="100800"/>
                </a:lnSpc>
                <a:spcBef>
                  <a:spcPts val="209"/>
                </a:spcBef>
              </a:pPr>
              <a:endParaRPr lang="sr-Cyrl-RS" sz="1800" b="1" spc="-20" dirty="0">
                <a:solidFill>
                  <a:srgbClr val="FFFFFF"/>
                </a:solidFill>
                <a:latin typeface="Calibri"/>
                <a:cs typeface="Calibri"/>
              </a:endParaRPr>
            </a:p>
            <a:p>
              <a:pPr marL="210185" marR="202565" indent="19050" algn="just">
                <a:lnSpc>
                  <a:spcPct val="100800"/>
                </a:lnSpc>
                <a:spcBef>
                  <a:spcPts val="209"/>
                </a:spcBef>
              </a:pPr>
              <a:r>
                <a:rPr sz="1800" b="1" spc="-20" dirty="0" err="1">
                  <a:solidFill>
                    <a:srgbClr val="FFFFFF"/>
                  </a:solidFill>
                  <a:latin typeface="Calibri"/>
                  <a:cs typeface="Calibri"/>
                </a:rPr>
                <a:t>Distension</a:t>
              </a:r>
              <a:r>
                <a:rPr sz="1800" b="1" spc="-20" dirty="0">
                  <a:solidFill>
                    <a:srgbClr val="FFFFFF"/>
                  </a:solidFill>
                  <a:latin typeface="Calibri"/>
                  <a:cs typeface="Calibri"/>
                </a:rPr>
                <a:t> </a:t>
              </a:r>
              <a:r>
                <a:rPr sz="1800" b="1" spc="-15" dirty="0" err="1">
                  <a:solidFill>
                    <a:srgbClr val="FFFFFF"/>
                  </a:solidFill>
                  <a:latin typeface="Calibri"/>
                  <a:cs typeface="Calibri"/>
                </a:rPr>
                <a:t>broken glass</a:t>
              </a:r>
              <a:endParaRPr lang="sr-Cyrl-RS" sz="1800" b="1" spc="-15" dirty="0">
                <a:solidFill>
                  <a:srgbClr val="FFFFFF"/>
                </a:solidFill>
                <a:latin typeface="Calibri"/>
                <a:cs typeface="Calibri"/>
              </a:endParaRPr>
            </a:p>
            <a:p>
              <a:pPr marL="210185" marR="202565" indent="19050" algn="just">
                <a:lnSpc>
                  <a:spcPct val="100800"/>
                </a:lnSpc>
                <a:spcBef>
                  <a:spcPts val="209"/>
                </a:spcBef>
              </a:pPr>
              <a:r>
                <a:rPr sz="1800" b="1" spc="-15" dirty="0">
                  <a:solidFill>
                    <a:srgbClr val="FFFFFF"/>
                  </a:solidFill>
                  <a:latin typeface="Calibri"/>
                  <a:cs typeface="Calibri"/>
                </a:rPr>
                <a:t>  </a:t>
              </a:r>
              <a:endParaRPr sz="1800" dirty="0">
                <a:latin typeface="Calibri"/>
                <a:cs typeface="Calibri"/>
              </a:endParaRPr>
            </a:p>
          </p:txBody>
        </p:sp>
        <p:sp>
          <p:nvSpPr>
            <p:cNvPr id="7" name="object 10"/>
            <p:cNvSpPr txBox="1"/>
            <p:nvPr/>
          </p:nvSpPr>
          <p:spPr>
            <a:xfrm>
              <a:off x="4343400" y="3886260"/>
              <a:ext cx="1905000" cy="370205"/>
            </a:xfrm>
            <a:prstGeom prst="rect">
              <a:avLst/>
            </a:prstGeom>
            <a:solidFill>
              <a:srgbClr val="C00000"/>
            </a:solidFill>
          </p:spPr>
          <p:txBody>
            <a:bodyPr vert="horz" wrap="square" lIns="0" tIns="32384" rIns="0" bIns="0" rtlCol="0">
              <a:spAutoFit/>
            </a:bodyPr>
            <a:lstStyle/>
            <a:p>
              <a:pPr marL="172720">
                <a:lnSpc>
                  <a:spcPct val="100000"/>
                </a:lnSpc>
                <a:spcBef>
                  <a:spcPts val="254"/>
                </a:spcBef>
              </a:pPr>
              <a:r>
                <a:rPr sz="1800" b="1" spc="-15" dirty="0">
                  <a:solidFill>
                    <a:srgbClr val="FFFFFF"/>
                  </a:solidFill>
                  <a:latin typeface="Calibri"/>
                  <a:cs typeface="Calibri"/>
                </a:rPr>
                <a:t>Vasodilatation</a:t>
              </a:r>
              <a:endParaRPr sz="1800" dirty="0">
                <a:latin typeface="Calibri"/>
                <a:cs typeface="Calibri"/>
              </a:endParaRPr>
            </a:p>
          </p:txBody>
        </p:sp>
        <p:sp>
          <p:nvSpPr>
            <p:cNvPr id="8" name="object 11"/>
            <p:cNvSpPr/>
            <p:nvPr/>
          </p:nvSpPr>
          <p:spPr>
            <a:xfrm>
              <a:off x="4419600" y="4876860"/>
              <a:ext cx="1524000" cy="646430"/>
            </a:xfrm>
            <a:custGeom>
              <a:avLst/>
              <a:gdLst/>
              <a:ahLst/>
              <a:cxnLst/>
              <a:rect l="l" t="t" r="r" b="b"/>
              <a:pathLst>
                <a:path w="1524000" h="646429">
                  <a:moveTo>
                    <a:pt x="1523999" y="0"/>
                  </a:moveTo>
                  <a:lnTo>
                    <a:pt x="0" y="0"/>
                  </a:lnTo>
                  <a:lnTo>
                    <a:pt x="0" y="646115"/>
                  </a:lnTo>
                  <a:lnTo>
                    <a:pt x="1523999" y="646115"/>
                  </a:lnTo>
                  <a:lnTo>
                    <a:pt x="1523999" y="0"/>
                  </a:lnTo>
                  <a:close/>
                </a:path>
              </a:pathLst>
            </a:custGeom>
            <a:solidFill>
              <a:srgbClr val="C00000"/>
            </a:solidFill>
          </p:spPr>
          <p:txBody>
            <a:bodyPr wrap="square" lIns="0" tIns="0" rIns="0" bIns="0" rtlCol="0"/>
            <a:lstStyle/>
            <a:p>
              <a:endParaRPr dirty="0"/>
            </a:p>
          </p:txBody>
        </p:sp>
        <p:sp>
          <p:nvSpPr>
            <p:cNvPr id="9" name="object 12"/>
            <p:cNvSpPr txBox="1"/>
            <p:nvPr/>
          </p:nvSpPr>
          <p:spPr>
            <a:xfrm>
              <a:off x="4419600" y="4876860"/>
              <a:ext cx="1524000" cy="646430"/>
            </a:xfrm>
            <a:prstGeom prst="rect">
              <a:avLst/>
            </a:prstGeom>
          </p:spPr>
          <p:txBody>
            <a:bodyPr vert="horz" wrap="square" lIns="0" tIns="31115" rIns="0" bIns="0" rtlCol="0">
              <a:spAutoFit/>
            </a:bodyPr>
            <a:lstStyle/>
            <a:p>
              <a:pPr marL="440055" marR="173355" indent="19050">
                <a:lnSpc>
                  <a:spcPct val="100800"/>
                </a:lnSpc>
                <a:spcBef>
                  <a:spcPts val="245"/>
                </a:spcBef>
              </a:pPr>
              <a:r>
                <a:rPr sz="1800" b="1" spc="5" dirty="0">
                  <a:solidFill>
                    <a:srgbClr val="FFFFFF"/>
                  </a:solidFill>
                  <a:latin typeface="Calibri"/>
                  <a:cs typeface="Calibri"/>
                </a:rPr>
                <a:t>Blood </a:t>
              </a:r>
              <a:r>
                <a:rPr sz="1800" b="1" spc="10" dirty="0">
                  <a:solidFill>
                    <a:srgbClr val="FFFFFF"/>
                  </a:solidFill>
                  <a:latin typeface="Calibri"/>
                  <a:cs typeface="Calibri"/>
                </a:rPr>
                <a:t>clots </a:t>
              </a:r>
              <a:r>
                <a:rPr sz="1800" b="1" spc="5" dirty="0">
                  <a:solidFill>
                    <a:srgbClr val="FFFFFF"/>
                  </a:solidFill>
                  <a:latin typeface="Calibri"/>
                  <a:cs typeface="Calibri"/>
                </a:rPr>
                <a:t>_ </a:t>
              </a:r>
              <a:r>
                <a:rPr sz="1800" b="1" spc="-30" dirty="0">
                  <a:solidFill>
                    <a:srgbClr val="FFFFFF"/>
                  </a:solidFill>
                  <a:latin typeface="Calibri"/>
                  <a:cs typeface="Calibri"/>
                </a:rPr>
                <a:t>_ </a:t>
              </a:r>
              <a:r>
                <a:rPr sz="1800" b="1" spc="-5" dirty="0">
                  <a:solidFill>
                    <a:srgbClr val="FFFFFF"/>
                  </a:solidFill>
                  <a:latin typeface="Calibri"/>
                  <a:cs typeface="Calibri"/>
                </a:rPr>
                <a:t>_ </a:t>
              </a:r>
              <a:r>
                <a:rPr sz="1800" b="1" dirty="0">
                  <a:solidFill>
                    <a:srgbClr val="FFFFFF"/>
                  </a:solidFill>
                  <a:latin typeface="Calibri"/>
                  <a:cs typeface="Calibri"/>
                </a:rPr>
                <a:t>_</a:t>
              </a:r>
              <a:endParaRPr sz="1800" dirty="0">
                <a:latin typeface="Calibri"/>
                <a:cs typeface="Calibri"/>
              </a:endParaRPr>
            </a:p>
          </p:txBody>
        </p:sp>
        <p:grpSp>
          <p:nvGrpSpPr>
            <p:cNvPr id="10" name="object 13"/>
            <p:cNvGrpSpPr/>
            <p:nvPr/>
          </p:nvGrpSpPr>
          <p:grpSpPr>
            <a:xfrm>
              <a:off x="4495800" y="4876860"/>
              <a:ext cx="3200400" cy="646430"/>
              <a:chOff x="4495800" y="4876860"/>
              <a:chExt cx="3200400" cy="646430"/>
            </a:xfrm>
          </p:grpSpPr>
          <p:sp>
            <p:nvSpPr>
              <p:cNvPr id="11" name="object 14"/>
              <p:cNvSpPr/>
              <p:nvPr/>
            </p:nvSpPr>
            <p:spPr>
              <a:xfrm>
                <a:off x="4495800" y="5029199"/>
                <a:ext cx="274955" cy="365125"/>
              </a:xfrm>
              <a:custGeom>
                <a:avLst/>
                <a:gdLst/>
                <a:ahLst/>
                <a:cxnLst/>
                <a:rect l="l" t="t" r="r" b="b"/>
                <a:pathLst>
                  <a:path w="274954" h="365125">
                    <a:moveTo>
                      <a:pt x="205983" y="0"/>
                    </a:moveTo>
                    <a:lnTo>
                      <a:pt x="68701" y="0"/>
                    </a:lnTo>
                    <a:lnTo>
                      <a:pt x="68701" y="227837"/>
                    </a:lnTo>
                    <a:lnTo>
                      <a:pt x="0" y="227837"/>
                    </a:lnTo>
                    <a:lnTo>
                      <a:pt x="137281" y="365129"/>
                    </a:lnTo>
                    <a:lnTo>
                      <a:pt x="274716" y="227837"/>
                    </a:lnTo>
                    <a:lnTo>
                      <a:pt x="205983" y="227837"/>
                    </a:lnTo>
                    <a:lnTo>
                      <a:pt x="205983" y="0"/>
                    </a:lnTo>
                    <a:close/>
                  </a:path>
                </a:pathLst>
              </a:custGeom>
              <a:solidFill>
                <a:srgbClr val="FFFFFF"/>
              </a:solidFill>
            </p:spPr>
            <p:txBody>
              <a:bodyPr wrap="square" lIns="0" tIns="0" rIns="0" bIns="0" rtlCol="0"/>
              <a:lstStyle/>
              <a:p>
                <a:endParaRPr dirty="0"/>
              </a:p>
            </p:txBody>
          </p:sp>
          <p:sp>
            <p:nvSpPr>
              <p:cNvPr id="12" name="object 15"/>
              <p:cNvSpPr/>
              <p:nvPr/>
            </p:nvSpPr>
            <p:spPr>
              <a:xfrm>
                <a:off x="6400800" y="4876860"/>
                <a:ext cx="1295400" cy="646430"/>
              </a:xfrm>
              <a:custGeom>
                <a:avLst/>
                <a:gdLst/>
                <a:ahLst/>
                <a:cxnLst/>
                <a:rect l="l" t="t" r="r" b="b"/>
                <a:pathLst>
                  <a:path w="1295400" h="646429">
                    <a:moveTo>
                      <a:pt x="1295399" y="0"/>
                    </a:moveTo>
                    <a:lnTo>
                      <a:pt x="0" y="0"/>
                    </a:lnTo>
                    <a:lnTo>
                      <a:pt x="0" y="646115"/>
                    </a:lnTo>
                    <a:lnTo>
                      <a:pt x="1295399" y="646115"/>
                    </a:lnTo>
                    <a:lnTo>
                      <a:pt x="1295399" y="0"/>
                    </a:lnTo>
                    <a:close/>
                  </a:path>
                </a:pathLst>
              </a:custGeom>
              <a:solidFill>
                <a:srgbClr val="C00000"/>
              </a:solidFill>
            </p:spPr>
            <p:txBody>
              <a:bodyPr wrap="square" lIns="0" tIns="0" rIns="0" bIns="0" rtlCol="0"/>
              <a:lstStyle/>
              <a:p>
                <a:endParaRPr dirty="0"/>
              </a:p>
            </p:txBody>
          </p:sp>
        </p:grpSp>
        <p:sp>
          <p:nvSpPr>
            <p:cNvPr id="13" name="object 16"/>
            <p:cNvSpPr txBox="1"/>
            <p:nvPr/>
          </p:nvSpPr>
          <p:spPr>
            <a:xfrm>
              <a:off x="6400800" y="4876860"/>
              <a:ext cx="1295400" cy="646430"/>
            </a:xfrm>
            <a:prstGeom prst="rect">
              <a:avLst/>
            </a:prstGeom>
          </p:spPr>
          <p:txBody>
            <a:bodyPr vert="horz" wrap="square" lIns="0" tIns="31115" rIns="0" bIns="0" rtlCol="0">
              <a:spAutoFit/>
            </a:bodyPr>
            <a:lstStyle/>
            <a:p>
              <a:pPr marL="413384" marR="120014" indent="-123825">
                <a:lnSpc>
                  <a:spcPct val="100800"/>
                </a:lnSpc>
                <a:spcBef>
                  <a:spcPts val="245"/>
                </a:spcBef>
              </a:pPr>
              <a:r>
                <a:rPr sz="1800" b="1" spc="-40" dirty="0">
                  <a:solidFill>
                    <a:srgbClr val="FFFFFF"/>
                  </a:solidFill>
                  <a:latin typeface="Calibri"/>
                  <a:cs typeface="Calibri"/>
                </a:rPr>
                <a:t>V </a:t>
              </a:r>
              <a:r>
                <a:rPr sz="1800" b="1" dirty="0">
                  <a:solidFill>
                    <a:srgbClr val="FFFFFF"/>
                  </a:solidFill>
                  <a:latin typeface="Calibri"/>
                  <a:cs typeface="Calibri"/>
                </a:rPr>
                <a:t>o </a:t>
              </a:r>
              <a:r>
                <a:rPr sz="1800" b="1" spc="30" dirty="0">
                  <a:solidFill>
                    <a:srgbClr val="FFFFFF"/>
                  </a:solidFill>
                  <a:latin typeface="Calibri"/>
                  <a:cs typeface="Calibri"/>
                </a:rPr>
                <a:t>l </a:t>
              </a:r>
              <a:r>
                <a:rPr sz="1800" b="1" spc="-30" dirty="0">
                  <a:solidFill>
                    <a:srgbClr val="FFFFFF"/>
                  </a:solidFill>
                  <a:latin typeface="Calibri"/>
                  <a:cs typeface="Calibri"/>
                </a:rPr>
                <a:t>u </a:t>
              </a:r>
              <a:r>
                <a:rPr sz="1800" b="1" spc="-10" dirty="0">
                  <a:solidFill>
                    <a:srgbClr val="FFFFFF"/>
                  </a:solidFill>
                  <a:latin typeface="Calibri"/>
                  <a:cs typeface="Calibri"/>
                </a:rPr>
                <a:t>me </a:t>
              </a:r>
              <a:r>
                <a:rPr sz="1800" b="1" dirty="0">
                  <a:solidFill>
                    <a:srgbClr val="FFFFFF"/>
                  </a:solidFill>
                  <a:latin typeface="Calibri"/>
                  <a:cs typeface="Calibri"/>
                </a:rPr>
                <a:t>n </a:t>
              </a:r>
              <a:r>
                <a:rPr sz="1800" b="1" spc="5" dirty="0">
                  <a:solidFill>
                    <a:srgbClr val="FFFFFF"/>
                  </a:solidFill>
                  <a:latin typeface="Calibri"/>
                  <a:cs typeface="Calibri"/>
                </a:rPr>
                <a:t>blood</a:t>
              </a:r>
              <a:endParaRPr sz="1800" dirty="0">
                <a:latin typeface="Calibri"/>
                <a:cs typeface="Calibri"/>
              </a:endParaRPr>
            </a:p>
          </p:txBody>
        </p:sp>
        <p:sp>
          <p:nvSpPr>
            <p:cNvPr id="14" name="object 17"/>
            <p:cNvSpPr/>
            <p:nvPr/>
          </p:nvSpPr>
          <p:spPr>
            <a:xfrm>
              <a:off x="6400800" y="4953000"/>
              <a:ext cx="274955" cy="365125"/>
            </a:xfrm>
            <a:custGeom>
              <a:avLst/>
              <a:gdLst/>
              <a:ahLst/>
              <a:cxnLst/>
              <a:rect l="l" t="t" r="r" b="b"/>
              <a:pathLst>
                <a:path w="274954" h="365125">
                  <a:moveTo>
                    <a:pt x="205983" y="0"/>
                  </a:moveTo>
                  <a:lnTo>
                    <a:pt x="68701" y="0"/>
                  </a:lnTo>
                  <a:lnTo>
                    <a:pt x="68701" y="227837"/>
                  </a:lnTo>
                  <a:lnTo>
                    <a:pt x="0" y="227837"/>
                  </a:lnTo>
                  <a:lnTo>
                    <a:pt x="137281" y="365129"/>
                  </a:lnTo>
                  <a:lnTo>
                    <a:pt x="274716" y="227837"/>
                  </a:lnTo>
                  <a:lnTo>
                    <a:pt x="205983" y="227837"/>
                  </a:lnTo>
                  <a:lnTo>
                    <a:pt x="205983" y="0"/>
                  </a:lnTo>
                  <a:close/>
                </a:path>
              </a:pathLst>
            </a:custGeom>
            <a:solidFill>
              <a:srgbClr val="FFFFFF"/>
            </a:solidFill>
          </p:spPr>
          <p:txBody>
            <a:bodyPr wrap="square" lIns="0" tIns="0" rIns="0" bIns="0" rtlCol="0"/>
            <a:lstStyle/>
            <a:p>
              <a:endParaRPr dirty="0"/>
            </a:p>
          </p:txBody>
        </p:sp>
        <p:sp>
          <p:nvSpPr>
            <p:cNvPr id="15" name="object 18"/>
            <p:cNvSpPr txBox="1"/>
            <p:nvPr/>
          </p:nvSpPr>
          <p:spPr>
            <a:xfrm>
              <a:off x="8229600" y="4876860"/>
              <a:ext cx="762000" cy="646430"/>
            </a:xfrm>
            <a:prstGeom prst="rect">
              <a:avLst/>
            </a:prstGeom>
            <a:solidFill>
              <a:srgbClr val="C00000"/>
            </a:solidFill>
          </p:spPr>
          <p:txBody>
            <a:bodyPr vert="horz" wrap="square" lIns="0" tIns="31115" rIns="0" bIns="0" rtlCol="0">
              <a:spAutoFit/>
            </a:bodyPr>
            <a:lstStyle/>
            <a:p>
              <a:pPr marL="205104" marR="174625" indent="9525">
                <a:lnSpc>
                  <a:spcPct val="100800"/>
                </a:lnSpc>
                <a:spcBef>
                  <a:spcPts val="245"/>
                </a:spcBef>
              </a:pPr>
              <a:r>
                <a:rPr sz="1800" b="1" spc="5" dirty="0">
                  <a:solidFill>
                    <a:srgbClr val="FFFFFF"/>
                  </a:solidFill>
                  <a:latin typeface="Calibri"/>
                  <a:cs typeface="Calibri"/>
                </a:rPr>
                <a:t>Na </a:t>
              </a:r>
              <a:r>
                <a:rPr sz="1800" b="1" spc="7" baseline="23148" dirty="0">
                  <a:solidFill>
                    <a:srgbClr val="FFFFFF"/>
                  </a:solidFill>
                  <a:latin typeface="Calibri"/>
                  <a:cs typeface="Calibri"/>
                </a:rPr>
                <a:t>+ </a:t>
              </a:r>
              <a:r>
                <a:rPr sz="1800" b="1" spc="-10" dirty="0">
                  <a:solidFill>
                    <a:srgbClr val="FFFFFF"/>
                  </a:solidFill>
                  <a:latin typeface="Calibri"/>
                  <a:cs typeface="Calibri"/>
                </a:rPr>
                <a:t>H </a:t>
              </a:r>
              <a:r>
                <a:rPr sz="1800" b="1" spc="-15" baseline="-18518" dirty="0">
                  <a:solidFill>
                    <a:srgbClr val="FFFFFF"/>
                  </a:solidFill>
                  <a:latin typeface="Calibri"/>
                  <a:cs typeface="Calibri"/>
                </a:rPr>
                <a:t>2 </a:t>
              </a:r>
              <a:r>
                <a:rPr sz="1800" b="1" dirty="0">
                  <a:solidFill>
                    <a:srgbClr val="FFFFFF"/>
                  </a:solidFill>
                  <a:latin typeface="Calibri"/>
                  <a:cs typeface="Calibri"/>
                </a:rPr>
                <a:t>O</a:t>
              </a:r>
              <a:endParaRPr sz="1800" dirty="0">
                <a:latin typeface="Calibri"/>
                <a:cs typeface="Calibri"/>
              </a:endParaRPr>
            </a:p>
          </p:txBody>
        </p:sp>
      </p:grpSp>
      <p:sp>
        <p:nvSpPr>
          <p:cNvPr id="17" name="Slide Number Placeholder 16"/>
          <p:cNvSpPr>
            <a:spLocks noGrp="1"/>
          </p:cNvSpPr>
          <p:nvPr>
            <p:ph type="sldNum" sz="quarter" idx="12"/>
          </p:nvPr>
        </p:nvSpPr>
        <p:spPr/>
        <p:txBody>
          <a:bodyPr/>
          <a:lstStyle/>
          <a:p>
            <a:fld id="{A134EC62-E7B5-4728-A7FE-3758188B631D}" type="slidenum">
              <a:rPr lang="en-US" smtClean="0"/>
              <a:t>29</a:t>
            </a:fld>
            <a:endParaRPr lang="en-US"/>
          </a:p>
        </p:txBody>
      </p:sp>
    </p:spTree>
    <p:extLst>
      <p:ext uri="{BB962C8B-B14F-4D97-AF65-F5344CB8AC3E}">
        <p14:creationId xmlns:p14="http://schemas.microsoft.com/office/powerpoint/2010/main" val="2751870531"/>
      </p:ext>
    </p:extLst>
  </p:cSld>
  <p:clrMapOvr>
    <a:masterClrMapping/>
  </p:clrMapOvr>
  <mc:AlternateContent xmlns:mc="http://schemas.openxmlformats.org/markup-compatibility/2006" xmlns:p14="http://schemas.microsoft.com/office/powerpoint/2010/main">
    <mc:Choice Requires="p14">
      <p:transition spd="slow" p14:dur="2000" advTm="27543"/>
    </mc:Choice>
    <mc:Fallback xmlns="">
      <p:transition spd="slow" advTm="2754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Homeostasis of the internal environment</a:t>
            </a:r>
            <a:endParaRPr lang="en-US" dirty="0"/>
          </a:p>
        </p:txBody>
      </p:sp>
      <p:sp>
        <p:nvSpPr>
          <p:cNvPr id="3" name="Content Placeholder 2"/>
          <p:cNvSpPr>
            <a:spLocks noGrp="1"/>
          </p:cNvSpPr>
          <p:nvPr>
            <p:ph idx="1"/>
          </p:nvPr>
        </p:nvSpPr>
        <p:spPr/>
        <p:txBody>
          <a:bodyPr/>
          <a:lstStyle/>
          <a:p>
            <a:pPr marL="0" indent="0">
              <a:buNone/>
            </a:pPr>
            <a:r>
              <a:rPr lang="en" dirty="0"/>
              <a:t>It represents a condition for maintaining </a:t>
            </a:r>
            <a:r>
              <a:rPr lang="en" dirty="0">
                <a:solidFill>
                  <a:srgbClr val="0070C0"/>
                </a:solidFill>
              </a:rPr>
              <a:t>the morphological </a:t>
            </a:r>
            <a:r>
              <a:rPr lang="en" dirty="0"/>
              <a:t>and </a:t>
            </a:r>
            <a:r>
              <a:rPr lang="en" dirty="0">
                <a:solidFill>
                  <a:srgbClr val="0070C0"/>
                </a:solidFill>
              </a:rPr>
              <a:t>functional </a:t>
            </a:r>
            <a:r>
              <a:rPr lang="en" dirty="0"/>
              <a:t>integrity of the organism</a:t>
            </a:r>
          </a:p>
          <a:p>
            <a:endParaRPr lang="sr-Cyrl-RS" dirty="0"/>
          </a:p>
          <a:p>
            <a:pPr marL="0" indent="0">
              <a:buNone/>
            </a:pPr>
            <a:r>
              <a:rPr lang="en" dirty="0"/>
              <a:t>In order for homeostasis to exist, the organism must provide:</a:t>
            </a:r>
          </a:p>
          <a:p>
            <a:pPr marL="0" indent="0">
              <a:buNone/>
            </a:pPr>
            <a:r>
              <a:rPr lang="en" dirty="0"/>
              <a:t> - constancy of volume ( </a:t>
            </a:r>
            <a:r>
              <a:rPr lang="en" dirty="0">
                <a:solidFill>
                  <a:srgbClr val="FF0000"/>
                </a:solidFill>
              </a:rPr>
              <a:t>ISOVOLEMIA </a:t>
            </a:r>
            <a:r>
              <a:rPr lang="en" dirty="0"/>
              <a:t>)</a:t>
            </a:r>
          </a:p>
          <a:p>
            <a:pPr marL="0" indent="0">
              <a:buNone/>
            </a:pPr>
            <a:r>
              <a:rPr lang="en" dirty="0"/>
              <a:t>- constancy of osmotic pressure ( </a:t>
            </a:r>
            <a:r>
              <a:rPr lang="en" dirty="0">
                <a:solidFill>
                  <a:srgbClr val="FF0000"/>
                </a:solidFill>
              </a:rPr>
              <a:t>ISOOSMIA </a:t>
            </a:r>
            <a:r>
              <a:rPr lang="en" dirty="0"/>
              <a:t>or </a:t>
            </a:r>
            <a:r>
              <a:rPr lang="en" dirty="0">
                <a:solidFill>
                  <a:srgbClr val="FF0000"/>
                </a:solidFill>
              </a:rPr>
              <a:t>ISOTONIA </a:t>
            </a:r>
            <a:r>
              <a:rPr lang="en" dirty="0"/>
              <a:t>)</a:t>
            </a:r>
          </a:p>
          <a:p>
            <a:pPr marL="0" indent="0">
              <a:buNone/>
            </a:pPr>
            <a:r>
              <a:rPr lang="en" dirty="0"/>
              <a:t> - constancy of the electrolyte composition ( </a:t>
            </a:r>
            <a:r>
              <a:rPr lang="en" dirty="0">
                <a:solidFill>
                  <a:srgbClr val="FF0000"/>
                </a:solidFill>
              </a:rPr>
              <a:t>ISOIONYA </a:t>
            </a:r>
            <a:r>
              <a:rPr lang="en" dirty="0"/>
              <a:t>)</a:t>
            </a:r>
          </a:p>
          <a:p>
            <a:pPr marL="0" indent="0">
              <a:buNone/>
            </a:pPr>
            <a:r>
              <a:rPr lang="en" dirty="0"/>
              <a:t> - appropriate acid-base balance ( </a:t>
            </a:r>
            <a:r>
              <a:rPr lang="en" dirty="0">
                <a:solidFill>
                  <a:srgbClr val="FF0000"/>
                </a:solidFill>
              </a:rPr>
              <a:t>ISOHYDRYA </a:t>
            </a:r>
            <a:r>
              <a:rPr lang="en" dirty="0"/>
              <a:t>)</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a:t>
            </a:fld>
            <a:endParaRPr lang="en-US"/>
          </a:p>
        </p:txBody>
      </p:sp>
    </p:spTree>
    <p:extLst>
      <p:ext uri="{BB962C8B-B14F-4D97-AF65-F5344CB8AC3E}">
        <p14:creationId xmlns:p14="http://schemas.microsoft.com/office/powerpoint/2010/main" val="2778356333"/>
      </p:ext>
    </p:extLst>
  </p:cSld>
  <p:clrMapOvr>
    <a:masterClrMapping/>
  </p:clrMapOvr>
  <mc:AlternateContent xmlns:mc="http://schemas.openxmlformats.org/markup-compatibility/2006" xmlns:p14="http://schemas.microsoft.com/office/powerpoint/2010/main">
    <mc:Choice Requires="p14">
      <p:transition spd="slow" p14:dur="2000" advTm="23674"/>
    </mc:Choice>
    <mc:Fallback xmlns="">
      <p:transition spd="slow" advTm="23674"/>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the metabolism of body fluids</a:t>
            </a:r>
            <a:endParaRPr lang="en-US" dirty="0"/>
          </a:p>
        </p:txBody>
      </p:sp>
      <p:sp>
        <p:nvSpPr>
          <p:cNvPr id="3" name="Content Placeholder 2"/>
          <p:cNvSpPr>
            <a:spLocks noGrp="1"/>
          </p:cNvSpPr>
          <p:nvPr>
            <p:ph idx="1"/>
          </p:nvPr>
        </p:nvSpPr>
        <p:spPr/>
        <p:txBody>
          <a:bodyPr/>
          <a:lstStyle/>
          <a:p>
            <a:pPr marL="12700">
              <a:lnSpc>
                <a:spcPct val="100000"/>
              </a:lnSpc>
              <a:spcBef>
                <a:spcPts val="105"/>
              </a:spcBef>
            </a:pPr>
            <a:r>
              <a:rPr lang="en" spc="-15" dirty="0">
                <a:cs typeface="Calibri" panose="020F0502020204030204" pitchFamily="34" charset="0"/>
              </a:rPr>
              <a:t>Classification </a:t>
            </a:r>
            <a:r>
              <a:rPr lang="en" spc="-5" dirty="0">
                <a:cs typeface="Calibri" panose="020F0502020204030204" pitchFamily="34" charset="0"/>
              </a:rPr>
              <a:t>based on </a:t>
            </a:r>
            <a:r>
              <a:rPr lang="en" spc="-10" dirty="0">
                <a:cs typeface="Calibri" panose="020F0502020204030204" pitchFamily="34" charset="0"/>
              </a:rPr>
              <a:t>two</a:t>
            </a:r>
            <a:r>
              <a:rPr lang="en" spc="50" dirty="0">
                <a:cs typeface="Calibri" panose="020F0502020204030204" pitchFamily="34" charset="0"/>
              </a:rPr>
              <a:t> </a:t>
            </a:r>
            <a:r>
              <a:rPr lang="en" spc="-10" dirty="0">
                <a:cs typeface="Calibri" panose="020F0502020204030204" pitchFamily="34" charset="0"/>
              </a:rPr>
              <a:t>criteria:</a:t>
            </a:r>
            <a:endParaRPr lang="ru-RU" dirty="0">
              <a:cs typeface="Calibri" panose="020F0502020204030204" pitchFamily="34" charset="0"/>
            </a:endParaRPr>
          </a:p>
          <a:p>
            <a:pPr>
              <a:lnSpc>
                <a:spcPct val="100000"/>
              </a:lnSpc>
            </a:pPr>
            <a:endParaRPr lang="ru-RU" dirty="0">
              <a:cs typeface="Calibri" panose="020F0502020204030204" pitchFamily="34" charset="0"/>
            </a:endParaRPr>
          </a:p>
          <a:p>
            <a:pPr marL="0" indent="0">
              <a:lnSpc>
                <a:spcPct val="100000"/>
              </a:lnSpc>
              <a:spcBef>
                <a:spcPts val="1850"/>
              </a:spcBef>
              <a:buNone/>
            </a:pPr>
            <a:r>
              <a:rPr lang="en" b="1" spc="-10" dirty="0">
                <a:cs typeface="Calibri" panose="020F0502020204030204" pitchFamily="34" charset="0"/>
              </a:rPr>
              <a:t>1. </a:t>
            </a:r>
            <a:r>
              <a:rPr lang="en" b="1" spc="15" dirty="0">
                <a:cs typeface="Calibri" panose="020F0502020204030204" pitchFamily="34" charset="0"/>
              </a:rPr>
              <a:t>Is </a:t>
            </a:r>
            <a:r>
              <a:rPr lang="en" b="1" dirty="0">
                <a:cs typeface="Calibri" panose="020F0502020204030204" pitchFamily="34" charset="0"/>
              </a:rPr>
              <a:t>the </a:t>
            </a:r>
            <a:r>
              <a:rPr lang="en" b="1" spc="-5" dirty="0">
                <a:cs typeface="Calibri" panose="020F0502020204030204" pitchFamily="34" charset="0"/>
              </a:rPr>
              <a:t>volume </a:t>
            </a:r>
            <a:r>
              <a:rPr lang="en" b="1" spc="-10" dirty="0">
                <a:cs typeface="Calibri" panose="020F0502020204030204" pitchFamily="34" charset="0"/>
              </a:rPr>
              <a:t>of </a:t>
            </a:r>
            <a:r>
              <a:rPr lang="en" b="1" spc="-20" dirty="0">
                <a:cs typeface="Calibri" panose="020F0502020204030204" pitchFamily="34" charset="0"/>
              </a:rPr>
              <a:t>fluid </a:t>
            </a:r>
            <a:r>
              <a:rPr lang="en" b="1" dirty="0">
                <a:cs typeface="Calibri" panose="020F0502020204030204" pitchFamily="34" charset="0"/>
              </a:rPr>
              <a:t>in </a:t>
            </a:r>
            <a:r>
              <a:rPr lang="en" b="1" spc="-15" dirty="0">
                <a:cs typeface="Calibri" panose="020F0502020204030204" pitchFamily="34" charset="0"/>
              </a:rPr>
              <a:t>the extracellular</a:t>
            </a:r>
            <a:r>
              <a:rPr lang="en" b="1" spc="145" dirty="0">
                <a:cs typeface="Calibri" panose="020F0502020204030204" pitchFamily="34" charset="0"/>
              </a:rPr>
              <a:t> </a:t>
            </a:r>
            <a:r>
              <a:rPr lang="en" b="1" spc="-20" dirty="0">
                <a:cs typeface="Calibri" panose="020F0502020204030204" pitchFamily="34" charset="0"/>
              </a:rPr>
              <a:t>space</a:t>
            </a:r>
            <a:r>
              <a:rPr lang="en" dirty="0">
                <a:cs typeface="Calibri" panose="020F0502020204030204" pitchFamily="34" charset="0"/>
              </a:rPr>
              <a:t> </a:t>
            </a:r>
            <a:r>
              <a:rPr lang="en" b="1" spc="-5" dirty="0">
                <a:cs typeface="Calibri" panose="020F0502020204030204" pitchFamily="34" charset="0"/>
              </a:rPr>
              <a:t>increased </a:t>
            </a:r>
            <a:r>
              <a:rPr lang="en" b="1" spc="5" dirty="0">
                <a:cs typeface="Calibri" panose="020F0502020204030204" pitchFamily="34" charset="0"/>
              </a:rPr>
              <a:t>or</a:t>
            </a:r>
            <a:r>
              <a:rPr lang="en" b="1" spc="15" dirty="0">
                <a:cs typeface="Calibri" panose="020F0502020204030204" pitchFamily="34" charset="0"/>
              </a:rPr>
              <a:t> </a:t>
            </a:r>
            <a:r>
              <a:rPr lang="en" b="1" spc="-10" dirty="0">
                <a:cs typeface="Calibri" panose="020F0502020204030204" pitchFamily="34" charset="0"/>
              </a:rPr>
              <a:t>reduced (volume change):</a:t>
            </a:r>
            <a:endParaRPr lang="ru-RU" dirty="0">
              <a:cs typeface="Calibri" panose="020F0502020204030204" pitchFamily="34" charset="0"/>
            </a:endParaRPr>
          </a:p>
          <a:p>
            <a:pPr marL="622935" marR="518159" indent="-610235">
              <a:lnSpc>
                <a:spcPts val="2850"/>
              </a:lnSpc>
              <a:spcBef>
                <a:spcPts val="695"/>
              </a:spcBef>
              <a:buFont typeface="Wingdings"/>
              <a:buChar char=""/>
              <a:tabLst>
                <a:tab pos="622300" algn="l"/>
                <a:tab pos="622935" algn="l"/>
              </a:tabLst>
            </a:pPr>
            <a:r>
              <a:rPr lang="en" b="1" dirty="0">
                <a:solidFill>
                  <a:srgbClr val="0070C0"/>
                </a:solidFill>
                <a:cs typeface="Calibri" panose="020F0502020204030204" pitchFamily="34" charset="0"/>
              </a:rPr>
              <a:t>dehydration</a:t>
            </a:r>
            <a:r>
              <a:rPr lang="en" b="1" dirty="0">
                <a:solidFill>
                  <a:srgbClr val="C00000"/>
                </a:solidFill>
                <a:cs typeface="Calibri" panose="020F0502020204030204" pitchFamily="34" charset="0"/>
              </a:rPr>
              <a:t> </a:t>
            </a:r>
            <a:r>
              <a:rPr lang="en" b="1" dirty="0">
                <a:cs typeface="Calibri" panose="020F0502020204030204" pitchFamily="34" charset="0"/>
              </a:rPr>
              <a:t>- </a:t>
            </a:r>
            <a:r>
              <a:rPr lang="en" spc="5" dirty="0">
                <a:cs typeface="Calibri" panose="020F0502020204030204" pitchFamily="34" charset="0"/>
              </a:rPr>
              <a:t>reduced </a:t>
            </a:r>
            <a:r>
              <a:rPr lang="en" dirty="0">
                <a:cs typeface="Calibri" panose="020F0502020204030204" pitchFamily="34" charset="0"/>
              </a:rPr>
              <a:t>fluid </a:t>
            </a:r>
            <a:r>
              <a:rPr lang="en" spc="-25" dirty="0">
                <a:cs typeface="Calibri" panose="020F0502020204030204" pitchFamily="34" charset="0"/>
              </a:rPr>
              <a:t>volume</a:t>
            </a:r>
          </a:p>
          <a:p>
            <a:pPr marL="622300" marR="5080" indent="-610235">
              <a:lnSpc>
                <a:spcPct val="101800"/>
              </a:lnSpc>
              <a:spcBef>
                <a:spcPts val="434"/>
              </a:spcBef>
              <a:buFont typeface="Wingdings"/>
              <a:buChar char=""/>
              <a:tabLst>
                <a:tab pos="622300" algn="l"/>
                <a:tab pos="622935" algn="l"/>
              </a:tabLst>
            </a:pPr>
            <a:r>
              <a:rPr lang="en" b="1" dirty="0">
                <a:solidFill>
                  <a:srgbClr val="0070C0"/>
                </a:solidFill>
                <a:cs typeface="Calibri" panose="020F0502020204030204" pitchFamily="34" charset="0"/>
              </a:rPr>
              <a:t>hyperhydration and edema</a:t>
            </a:r>
            <a:r>
              <a:rPr lang="en" b="1" dirty="0">
                <a:solidFill>
                  <a:srgbClr val="C00000"/>
                </a:solidFill>
                <a:cs typeface="Calibri" panose="020F0502020204030204" pitchFamily="34" charset="0"/>
              </a:rPr>
              <a:t> </a:t>
            </a:r>
            <a:r>
              <a:rPr lang="en" dirty="0">
                <a:cs typeface="Calibri" panose="020F0502020204030204" pitchFamily="34" charset="0"/>
              </a:rPr>
              <a:t>- </a:t>
            </a:r>
            <a:r>
              <a:rPr lang="en" spc="-5" dirty="0">
                <a:cs typeface="Calibri" panose="020F0502020204030204" pitchFamily="34" charset="0"/>
              </a:rPr>
              <a:t>increased fluid </a:t>
            </a:r>
            <a:endParaRPr lang="ru-RU" dirty="0">
              <a:cs typeface="Calibri" panose="020F0502020204030204" pitchFamily="34" charset="0"/>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30</a:t>
            </a:fld>
            <a:endParaRPr lang="en-US"/>
          </a:p>
        </p:txBody>
      </p:sp>
    </p:spTree>
    <p:extLst>
      <p:ext uri="{BB962C8B-B14F-4D97-AF65-F5344CB8AC3E}">
        <p14:creationId xmlns:p14="http://schemas.microsoft.com/office/powerpoint/2010/main" val="1469879279"/>
      </p:ext>
    </p:extLst>
  </p:cSld>
  <p:clrMapOvr>
    <a:masterClrMapping/>
  </p:clrMapOvr>
  <mc:AlternateContent xmlns:mc="http://schemas.openxmlformats.org/markup-compatibility/2006" xmlns:p14="http://schemas.microsoft.com/office/powerpoint/2010/main">
    <mc:Choice Requires="p14">
      <p:transition spd="slow" p14:dur="2000" advTm="23402"/>
    </mc:Choice>
    <mc:Fallback xmlns="">
      <p:transition spd="slow" advTm="23402"/>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the metabolism of body fluids</a:t>
            </a:r>
            <a:endParaRPr lang="en-US" dirty="0"/>
          </a:p>
        </p:txBody>
      </p:sp>
      <p:sp>
        <p:nvSpPr>
          <p:cNvPr id="3" name="Content Placeholder 2"/>
          <p:cNvSpPr>
            <a:spLocks noGrp="1"/>
          </p:cNvSpPr>
          <p:nvPr>
            <p:ph idx="1"/>
          </p:nvPr>
        </p:nvSpPr>
        <p:spPr>
          <a:xfrm>
            <a:off x="842128" y="1803400"/>
            <a:ext cx="11133972" cy="4351338"/>
          </a:xfrm>
        </p:spPr>
        <p:txBody>
          <a:bodyPr/>
          <a:lstStyle/>
          <a:p>
            <a:pPr marL="12700" marR="1231265" indent="0">
              <a:lnSpc>
                <a:spcPts val="2850"/>
              </a:lnSpc>
              <a:spcBef>
                <a:spcPts val="220"/>
              </a:spcBef>
              <a:buNone/>
            </a:pPr>
            <a:r>
              <a:rPr lang="en" b="1" spc="-10" dirty="0">
                <a:cs typeface="Calibri"/>
              </a:rPr>
              <a:t>2. </a:t>
            </a:r>
            <a:r>
              <a:rPr lang="en" b="1" spc="15" dirty="0">
                <a:cs typeface="Calibri"/>
              </a:rPr>
              <a:t>Is </a:t>
            </a:r>
            <a:r>
              <a:rPr lang="en" b="1" spc="5" dirty="0">
                <a:cs typeface="Calibri"/>
              </a:rPr>
              <a:t>the </a:t>
            </a:r>
            <a:r>
              <a:rPr lang="en" b="1" spc="-10" dirty="0">
                <a:cs typeface="Calibri"/>
              </a:rPr>
              <a:t>extracellular </a:t>
            </a:r>
            <a:r>
              <a:rPr lang="en" b="1" spc="-15" dirty="0">
                <a:cs typeface="Calibri"/>
              </a:rPr>
              <a:t>fluid </a:t>
            </a:r>
            <a:r>
              <a:rPr lang="en" b="1" spc="-10" dirty="0">
                <a:cs typeface="Calibri"/>
              </a:rPr>
              <a:t>of normal </a:t>
            </a:r>
            <a:r>
              <a:rPr lang="en" b="1" spc="-20" dirty="0">
                <a:cs typeface="Calibri"/>
              </a:rPr>
              <a:t>osmolarity, </a:t>
            </a:r>
            <a:r>
              <a:rPr lang="en" b="1" spc="-10" dirty="0">
                <a:cs typeface="Calibri"/>
              </a:rPr>
              <a:t>hyposmolarity </a:t>
            </a:r>
            <a:r>
              <a:rPr lang="en" b="1" spc="5" dirty="0">
                <a:cs typeface="Calibri"/>
              </a:rPr>
              <a:t>or</a:t>
            </a:r>
            <a:r>
              <a:rPr lang="en" b="1" spc="70" dirty="0">
                <a:cs typeface="Calibri"/>
              </a:rPr>
              <a:t> </a:t>
            </a:r>
            <a:r>
              <a:rPr lang="en" b="1" spc="-10" dirty="0">
                <a:cs typeface="Calibri"/>
              </a:rPr>
              <a:t>hyperosmolar (osmolarity changes):</a:t>
            </a:r>
            <a:endParaRPr lang="sr-Cyrl-RS" dirty="0">
              <a:cs typeface="Calibri"/>
            </a:endParaRPr>
          </a:p>
          <a:p>
            <a:pPr marL="622935" indent="-610235">
              <a:lnSpc>
                <a:spcPct val="100000"/>
              </a:lnSpc>
              <a:spcBef>
                <a:spcPts val="490"/>
              </a:spcBef>
              <a:buFont typeface="Wingdings"/>
              <a:buChar char=""/>
              <a:tabLst>
                <a:tab pos="622300" algn="l"/>
                <a:tab pos="622935" algn="l"/>
              </a:tabLst>
            </a:pPr>
            <a:r>
              <a:rPr lang="en" b="1" spc="-15" dirty="0">
                <a:solidFill>
                  <a:srgbClr val="0070C0"/>
                </a:solidFill>
                <a:cs typeface="Calibri"/>
              </a:rPr>
              <a:t>isoosmolar </a:t>
            </a:r>
            <a:r>
              <a:rPr lang="en" b="1" spc="-5" dirty="0">
                <a:solidFill>
                  <a:srgbClr val="C00000"/>
                </a:solidFill>
                <a:cs typeface="Calibri"/>
              </a:rPr>
              <a:t>(isotonic) </a:t>
            </a:r>
            <a:r>
              <a:rPr lang="en" spc="5" dirty="0">
                <a:cs typeface="Calibri"/>
              </a:rPr>
              <a:t>disorders </a:t>
            </a:r>
            <a:r>
              <a:rPr lang="en" spc="-5" dirty="0">
                <a:cs typeface="Calibri"/>
              </a:rPr>
              <a:t>(dehydration </a:t>
            </a:r>
            <a:r>
              <a:rPr lang="en" dirty="0">
                <a:cs typeface="Calibri"/>
              </a:rPr>
              <a:t>and</a:t>
            </a:r>
          </a:p>
          <a:p>
            <a:pPr marL="394335" indent="0">
              <a:lnSpc>
                <a:spcPct val="100000"/>
              </a:lnSpc>
              <a:spcBef>
                <a:spcPts val="50"/>
              </a:spcBef>
              <a:buNone/>
            </a:pPr>
            <a:r>
              <a:rPr lang="en" spc="-10" dirty="0">
                <a:cs typeface="Calibri"/>
              </a:rPr>
              <a:t>hyperhydration )</a:t>
            </a:r>
            <a:endParaRPr lang="sr-Cyrl-RS" dirty="0">
              <a:cs typeface="Calibri"/>
            </a:endParaRPr>
          </a:p>
          <a:p>
            <a:pPr marL="622935" marR="290195" indent="-610235">
              <a:lnSpc>
                <a:spcPts val="2860"/>
              </a:lnSpc>
              <a:spcBef>
                <a:spcPts val="685"/>
              </a:spcBef>
              <a:buFont typeface="Wingdings"/>
              <a:buChar char=""/>
              <a:tabLst>
                <a:tab pos="622300" algn="l"/>
                <a:tab pos="622935" algn="l"/>
              </a:tabLst>
            </a:pPr>
            <a:r>
              <a:rPr lang="en" b="1" spc="-10" dirty="0">
                <a:solidFill>
                  <a:srgbClr val="0070C0"/>
                </a:solidFill>
                <a:cs typeface="Calibri"/>
              </a:rPr>
              <a:t>hyposmolar</a:t>
            </a:r>
            <a:r>
              <a:rPr lang="en" b="1" spc="-10" dirty="0">
                <a:solidFill>
                  <a:srgbClr val="C00000"/>
                </a:solidFill>
                <a:cs typeface="Calibri"/>
              </a:rPr>
              <a:t> </a:t>
            </a:r>
            <a:r>
              <a:rPr lang="en" b="1" spc="-5" dirty="0">
                <a:solidFill>
                  <a:srgbClr val="C00000"/>
                </a:solidFill>
                <a:cs typeface="Calibri"/>
              </a:rPr>
              <a:t>(hypotonic) </a:t>
            </a:r>
            <a:r>
              <a:rPr lang="en" spc="5" dirty="0">
                <a:cs typeface="Calibri"/>
              </a:rPr>
              <a:t>disorders </a:t>
            </a:r>
            <a:r>
              <a:rPr lang="en" spc="-5" dirty="0">
                <a:cs typeface="Calibri"/>
              </a:rPr>
              <a:t>(dehydration </a:t>
            </a:r>
            <a:r>
              <a:rPr lang="en" dirty="0">
                <a:cs typeface="Calibri"/>
              </a:rPr>
              <a:t>and </a:t>
            </a:r>
            <a:r>
              <a:rPr lang="en" spc="-10" dirty="0">
                <a:cs typeface="Calibri"/>
              </a:rPr>
              <a:t>hyperhydration)</a:t>
            </a:r>
            <a:endParaRPr lang="sr-Cyrl-RS" dirty="0">
              <a:cs typeface="Calibri"/>
            </a:endParaRPr>
          </a:p>
          <a:p>
            <a:pPr marL="622300" marR="5080" indent="-610235">
              <a:lnSpc>
                <a:spcPct val="101699"/>
              </a:lnSpc>
              <a:spcBef>
                <a:spcPts val="430"/>
              </a:spcBef>
              <a:buFont typeface="Wingdings"/>
              <a:buChar char=""/>
              <a:tabLst>
                <a:tab pos="622300" algn="l"/>
                <a:tab pos="622935" algn="l"/>
              </a:tabLst>
            </a:pPr>
            <a:r>
              <a:rPr lang="en" b="1" spc="-10" dirty="0">
                <a:solidFill>
                  <a:srgbClr val="0070C0"/>
                </a:solidFill>
                <a:cs typeface="Calibri"/>
              </a:rPr>
              <a:t>hyperosmolar </a:t>
            </a:r>
            <a:r>
              <a:rPr lang="en" b="1" spc="-5" dirty="0">
                <a:solidFill>
                  <a:srgbClr val="C00000"/>
                </a:solidFill>
                <a:cs typeface="Calibri"/>
              </a:rPr>
              <a:t>(hypertonic) </a:t>
            </a:r>
            <a:r>
              <a:rPr lang="en" spc="-5" dirty="0">
                <a:cs typeface="Calibri"/>
              </a:rPr>
              <a:t>disorders</a:t>
            </a:r>
            <a:r>
              <a:rPr lang="en" b="1" spc="-5" dirty="0">
                <a:solidFill>
                  <a:srgbClr val="C00000"/>
                </a:solidFill>
                <a:cs typeface="Calibri"/>
              </a:rPr>
              <a:t> </a:t>
            </a:r>
            <a:r>
              <a:rPr lang="en" spc="-5" dirty="0">
                <a:cs typeface="Calibri"/>
              </a:rPr>
              <a:t>(dehydration </a:t>
            </a:r>
            <a:r>
              <a:rPr lang="en" dirty="0">
                <a:cs typeface="Calibri"/>
              </a:rPr>
              <a:t>and</a:t>
            </a:r>
            <a:r>
              <a:rPr lang="en" spc="-40" dirty="0">
                <a:cs typeface="Calibri"/>
              </a:rPr>
              <a:t> </a:t>
            </a:r>
            <a:r>
              <a:rPr lang="en" spc="-5" dirty="0">
                <a:cs typeface="Calibri"/>
              </a:rPr>
              <a:t>hyperhydration).</a:t>
            </a: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31</a:t>
            </a:fld>
            <a:endParaRPr lang="en-US"/>
          </a:p>
        </p:txBody>
      </p:sp>
    </p:spTree>
    <p:extLst>
      <p:ext uri="{BB962C8B-B14F-4D97-AF65-F5344CB8AC3E}">
        <p14:creationId xmlns:p14="http://schemas.microsoft.com/office/powerpoint/2010/main" val="1336738198"/>
      </p:ext>
    </p:extLst>
  </p:cSld>
  <p:clrMapOvr>
    <a:masterClrMapping/>
  </p:clrMapOvr>
  <mc:AlternateContent xmlns:mc="http://schemas.openxmlformats.org/markup-compatibility/2006" xmlns:p14="http://schemas.microsoft.com/office/powerpoint/2010/main">
    <mc:Choice Requires="p14">
      <p:transition spd="slow" p14:dur="2000" advTm="22778"/>
    </mc:Choice>
    <mc:Fallback xmlns="">
      <p:transition spd="slow" advTm="22778"/>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Dehydration</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790"/>
              </a:spcBef>
              <a:buNone/>
            </a:pPr>
            <a:r>
              <a:rPr lang="en" b="1" dirty="0">
                <a:solidFill>
                  <a:srgbClr val="C00000"/>
                </a:solidFill>
                <a:cs typeface="Calibri"/>
              </a:rPr>
              <a:t>Negative balance</a:t>
            </a:r>
            <a:r>
              <a:rPr lang="en" b="1" spc="350" dirty="0">
                <a:solidFill>
                  <a:srgbClr val="C00000"/>
                </a:solidFill>
                <a:cs typeface="Calibri"/>
              </a:rPr>
              <a:t> of </a:t>
            </a:r>
            <a:r>
              <a:rPr lang="en" b="1" dirty="0">
                <a:solidFill>
                  <a:srgbClr val="C00000"/>
                </a:solidFill>
                <a:cs typeface="Calibri"/>
              </a:rPr>
              <a:t>liquids</a:t>
            </a:r>
            <a:endParaRPr lang="sr-Cyrl-RS" dirty="0">
              <a:cs typeface="Calibri"/>
            </a:endParaRPr>
          </a:p>
          <a:p>
            <a:pPr marL="0" indent="0">
              <a:lnSpc>
                <a:spcPct val="100000"/>
              </a:lnSpc>
              <a:spcBef>
                <a:spcPts val="790"/>
              </a:spcBef>
              <a:buNone/>
            </a:pPr>
            <a:r>
              <a:rPr lang="en" b="1" spc="-5" dirty="0">
                <a:cs typeface="Calibri"/>
              </a:rPr>
              <a:t>Types of</a:t>
            </a:r>
            <a:r>
              <a:rPr lang="en" b="1" spc="240" dirty="0">
                <a:cs typeface="Calibri"/>
              </a:rPr>
              <a:t> </a:t>
            </a:r>
            <a:r>
              <a:rPr lang="en" b="1" dirty="0">
                <a:cs typeface="Calibri"/>
              </a:rPr>
              <a:t>dehydration:</a:t>
            </a:r>
            <a:endParaRPr lang="sr-Cyrl-RS" dirty="0">
              <a:cs typeface="Calibri"/>
            </a:endParaRPr>
          </a:p>
          <a:p>
            <a:pPr marL="756285" indent="-286385">
              <a:lnSpc>
                <a:spcPct val="100000"/>
              </a:lnSpc>
              <a:spcBef>
                <a:spcPts val="650"/>
              </a:spcBef>
              <a:buFont typeface="Wingdings"/>
              <a:buChar char=""/>
              <a:tabLst>
                <a:tab pos="756285" algn="l"/>
                <a:tab pos="756920" algn="l"/>
              </a:tabLst>
            </a:pPr>
            <a:r>
              <a:rPr lang="en" b="1" spc="-10" dirty="0">
                <a:solidFill>
                  <a:srgbClr val="0070C0"/>
                </a:solidFill>
                <a:cs typeface="Calibri"/>
              </a:rPr>
              <a:t>isoosmolar </a:t>
            </a:r>
            <a:r>
              <a:rPr lang="en" b="1" spc="-10" dirty="0">
                <a:cs typeface="Calibri"/>
              </a:rPr>
              <a:t>: </a:t>
            </a:r>
            <a:r>
              <a:rPr lang="en" spc="-15" dirty="0">
                <a:cs typeface="Calibri"/>
              </a:rPr>
              <a:t>volume </a:t>
            </a:r>
            <a:r>
              <a:rPr lang="en" spc="10" dirty="0">
                <a:cs typeface="Calibri"/>
              </a:rPr>
              <a:t>reduction of </a:t>
            </a:r>
            <a:r>
              <a:rPr lang="en" spc="-5" dirty="0">
                <a:cs typeface="Calibri"/>
              </a:rPr>
              <a:t>isotonic</a:t>
            </a:r>
            <a:r>
              <a:rPr lang="en" dirty="0">
                <a:cs typeface="Calibri"/>
              </a:rPr>
              <a:t> </a:t>
            </a:r>
            <a:r>
              <a:rPr lang="en" spc="-5" dirty="0">
                <a:cs typeface="Calibri"/>
              </a:rPr>
              <a:t>ECF</a:t>
            </a:r>
            <a:endParaRPr lang="sr-Cyrl-RS" dirty="0">
              <a:cs typeface="Calibri"/>
            </a:endParaRPr>
          </a:p>
          <a:p>
            <a:pPr marL="756285" indent="-286385">
              <a:lnSpc>
                <a:spcPct val="100000"/>
              </a:lnSpc>
              <a:spcBef>
                <a:spcPts val="575"/>
              </a:spcBef>
              <a:buFont typeface="Wingdings"/>
              <a:buChar char=""/>
              <a:tabLst>
                <a:tab pos="756285" algn="l"/>
                <a:tab pos="756920" algn="l"/>
              </a:tabLst>
            </a:pPr>
            <a:r>
              <a:rPr lang="en" b="1" spc="-10" dirty="0">
                <a:solidFill>
                  <a:srgbClr val="0070C0"/>
                </a:solidFill>
                <a:cs typeface="Calibri"/>
              </a:rPr>
              <a:t>hypoosmolar </a:t>
            </a:r>
            <a:r>
              <a:rPr lang="en" b="1" spc="-10" dirty="0">
                <a:cs typeface="Calibri"/>
              </a:rPr>
              <a:t>: </a:t>
            </a:r>
            <a:r>
              <a:rPr lang="en" spc="10" dirty="0">
                <a:cs typeface="Calibri"/>
              </a:rPr>
              <a:t>reduction of </a:t>
            </a:r>
            <a:r>
              <a:rPr lang="en" spc="-10" dirty="0">
                <a:cs typeface="Calibri"/>
              </a:rPr>
              <a:t>sodium </a:t>
            </a:r>
            <a:r>
              <a:rPr lang="en" dirty="0">
                <a:cs typeface="Calibri"/>
              </a:rPr>
              <a:t>in</a:t>
            </a:r>
            <a:r>
              <a:rPr lang="en" spc="35" dirty="0">
                <a:cs typeface="Calibri"/>
              </a:rPr>
              <a:t> </a:t>
            </a:r>
            <a:r>
              <a:rPr lang="en" spc="-5" dirty="0">
                <a:cs typeface="Calibri"/>
              </a:rPr>
              <a:t>ECF</a:t>
            </a:r>
            <a:endParaRPr lang="sr-Cyrl-RS" dirty="0">
              <a:cs typeface="Calibri"/>
            </a:endParaRPr>
          </a:p>
          <a:p>
            <a:pPr marL="756285" indent="-287020">
              <a:lnSpc>
                <a:spcPts val="2865"/>
              </a:lnSpc>
              <a:spcBef>
                <a:spcPts val="575"/>
              </a:spcBef>
              <a:buFont typeface="Wingdings"/>
              <a:buChar char=""/>
              <a:tabLst>
                <a:tab pos="756285" algn="l"/>
                <a:tab pos="756920" algn="l"/>
              </a:tabLst>
            </a:pPr>
            <a:r>
              <a:rPr lang="en" b="1" spc="-10" dirty="0">
                <a:solidFill>
                  <a:srgbClr val="0070C0"/>
                </a:solidFill>
                <a:cs typeface="Calibri"/>
              </a:rPr>
              <a:t>hyperosmolar </a:t>
            </a:r>
            <a:r>
              <a:rPr lang="en" spc="-10" dirty="0">
                <a:cs typeface="Calibri"/>
              </a:rPr>
              <a:t>: </a:t>
            </a:r>
            <a:r>
              <a:rPr lang="en" spc="10" dirty="0">
                <a:cs typeface="Calibri"/>
              </a:rPr>
              <a:t>reduction </a:t>
            </a:r>
            <a:r>
              <a:rPr lang="en" b="1" spc="-10" dirty="0">
                <a:solidFill>
                  <a:srgbClr val="0070C0"/>
                </a:solidFill>
                <a:cs typeface="Calibri"/>
              </a:rPr>
              <a:t>in </a:t>
            </a:r>
            <a:r>
              <a:rPr lang="en" spc="-5" dirty="0">
                <a:cs typeface="Calibri"/>
              </a:rPr>
              <a:t>fluid </a:t>
            </a:r>
            <a:r>
              <a:rPr lang="en" spc="-15" dirty="0">
                <a:cs typeface="Calibri"/>
              </a:rPr>
              <a:t>volume</a:t>
            </a:r>
            <a:r>
              <a:rPr lang="en" spc="70" dirty="0">
                <a:cs typeface="Calibri"/>
              </a:rPr>
              <a:t> </a:t>
            </a:r>
            <a:r>
              <a:rPr lang="en" dirty="0">
                <a:cs typeface="Calibri"/>
              </a:rPr>
              <a:t>in </a:t>
            </a:r>
            <a:r>
              <a:rPr lang="en" spc="-20" dirty="0">
                <a:cs typeface="Calibri"/>
              </a:rPr>
              <a:t>the extracellular </a:t>
            </a:r>
            <a:r>
              <a:rPr lang="en" spc="5" dirty="0">
                <a:cs typeface="Calibri"/>
              </a:rPr>
              <a:t>space </a:t>
            </a:r>
            <a:r>
              <a:rPr lang="en" spc="10" dirty="0">
                <a:cs typeface="Calibri"/>
              </a:rPr>
              <a:t>(decreased </a:t>
            </a:r>
            <a:r>
              <a:rPr lang="en" spc="-5" dirty="0">
                <a:cs typeface="Calibri"/>
              </a:rPr>
              <a:t>uptake </a:t>
            </a:r>
            <a:r>
              <a:rPr lang="en" spc="-20" dirty="0">
                <a:cs typeface="Calibri"/>
              </a:rPr>
              <a:t>or </a:t>
            </a:r>
            <a:r>
              <a:rPr lang="en" spc="-5" dirty="0">
                <a:cs typeface="Calibri"/>
              </a:rPr>
              <a:t>increased </a:t>
            </a:r>
            <a:r>
              <a:rPr lang="en" spc="-20" dirty="0">
                <a:cs typeface="Calibri"/>
              </a:rPr>
              <a:t>loss of water)</a:t>
            </a:r>
          </a:p>
        </p:txBody>
      </p:sp>
      <p:sp>
        <p:nvSpPr>
          <p:cNvPr id="4" name="Slide Number Placeholder 3"/>
          <p:cNvSpPr>
            <a:spLocks noGrp="1"/>
          </p:cNvSpPr>
          <p:nvPr>
            <p:ph type="sldNum" sz="quarter" idx="12"/>
          </p:nvPr>
        </p:nvSpPr>
        <p:spPr/>
        <p:txBody>
          <a:bodyPr/>
          <a:lstStyle/>
          <a:p>
            <a:fld id="{A134EC62-E7B5-4728-A7FE-3758188B631D}" type="slidenum">
              <a:rPr lang="en-US" smtClean="0"/>
              <a:t>32</a:t>
            </a:fld>
            <a:endParaRPr lang="en-US"/>
          </a:p>
        </p:txBody>
      </p:sp>
    </p:spTree>
    <p:extLst>
      <p:ext uri="{BB962C8B-B14F-4D97-AF65-F5344CB8AC3E}">
        <p14:creationId xmlns:p14="http://schemas.microsoft.com/office/powerpoint/2010/main" val="3586570686"/>
      </p:ext>
    </p:extLst>
  </p:cSld>
  <p:clrMapOvr>
    <a:masterClrMapping/>
  </p:clrMapOvr>
  <mc:AlternateContent xmlns:mc="http://schemas.openxmlformats.org/markup-compatibility/2006" xmlns:p14="http://schemas.microsoft.com/office/powerpoint/2010/main">
    <mc:Choice Requires="p14">
      <p:transition spd="slow" p14:dur="2000" advTm="11061"/>
    </mc:Choice>
    <mc:Fallback xmlns="">
      <p:transition spd="slow" advTm="11061"/>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61477148"/>
              </p:ext>
            </p:extLst>
          </p:nvPr>
        </p:nvGraphicFramePr>
        <p:xfrm>
          <a:off x="450389" y="228600"/>
          <a:ext cx="10467976" cy="6411243"/>
        </p:xfrm>
        <a:graphic>
          <a:graphicData uri="http://schemas.openxmlformats.org/drawingml/2006/table">
            <a:tbl>
              <a:tblPr firstRow="1" bandRow="1">
                <a:tableStyleId>{5C22544A-7EE6-4342-B048-85BDC9FD1C3A}</a:tableStyleId>
              </a:tblPr>
              <a:tblGrid>
                <a:gridCol w="584735">
                  <a:extLst>
                    <a:ext uri="{9D8B030D-6E8A-4147-A177-3AD203B41FA5}">
                      <a16:colId xmlns:a16="http://schemas.microsoft.com/office/drawing/2014/main" val="3755440787"/>
                    </a:ext>
                  </a:extLst>
                </a:gridCol>
                <a:gridCol w="4649253">
                  <a:extLst>
                    <a:ext uri="{9D8B030D-6E8A-4147-A177-3AD203B41FA5}">
                      <a16:colId xmlns:a16="http://schemas.microsoft.com/office/drawing/2014/main" val="614174057"/>
                    </a:ext>
                  </a:extLst>
                </a:gridCol>
                <a:gridCol w="576556">
                  <a:extLst>
                    <a:ext uri="{9D8B030D-6E8A-4147-A177-3AD203B41FA5}">
                      <a16:colId xmlns:a16="http://schemas.microsoft.com/office/drawing/2014/main" val="3090145312"/>
                    </a:ext>
                  </a:extLst>
                </a:gridCol>
                <a:gridCol w="4657432">
                  <a:extLst>
                    <a:ext uri="{9D8B030D-6E8A-4147-A177-3AD203B41FA5}">
                      <a16:colId xmlns:a16="http://schemas.microsoft.com/office/drawing/2014/main" val="3074348482"/>
                    </a:ext>
                  </a:extLst>
                </a:gridCol>
              </a:tblGrid>
              <a:tr h="333375">
                <a:tc>
                  <a:txBody>
                    <a:bodyPr/>
                    <a:lstStyle/>
                    <a:p>
                      <a:pPr algn="ctr"/>
                      <a:endParaRPr lang="en-US" sz="1700" dirty="0"/>
                    </a:p>
                  </a:txBody>
                  <a:tcPr anchor="ctr"/>
                </a:tc>
                <a:tc>
                  <a:txBody>
                    <a:bodyPr/>
                    <a:lstStyle/>
                    <a:p>
                      <a:pPr algn="ctr"/>
                      <a:r>
                        <a:rPr lang="en" sz="1700" dirty="0"/>
                        <a:t>Symptoms and signs of DEHYDRATION</a:t>
                      </a:r>
                      <a:endParaRPr lang="en-US" sz="1700" dirty="0"/>
                    </a:p>
                  </a:txBody>
                  <a:tcPr anchor="ctr"/>
                </a:tc>
                <a:tc>
                  <a:txBody>
                    <a:bodyPr/>
                    <a:lstStyle/>
                    <a:p>
                      <a:pPr algn="ctr"/>
                      <a:endParaRPr lang="en-US" sz="1700" dirty="0"/>
                    </a:p>
                  </a:txBody>
                  <a:tcPr anchor="ctr"/>
                </a:tc>
                <a:tc>
                  <a:txBody>
                    <a:bodyPr/>
                    <a:lstStyle/>
                    <a:p>
                      <a:pPr algn="ctr"/>
                      <a:r>
                        <a:rPr lang="en" sz="1700" dirty="0"/>
                        <a:t>Symptoms and signs of HYPERHYDRATION</a:t>
                      </a:r>
                      <a:endParaRPr lang="en-US" sz="1700" dirty="0"/>
                    </a:p>
                  </a:txBody>
                  <a:tcPr anchor="ctr"/>
                </a:tc>
                <a:extLst>
                  <a:ext uri="{0D108BD9-81ED-4DB2-BD59-A6C34878D82A}">
                    <a16:rowId xmlns:a16="http://schemas.microsoft.com/office/drawing/2014/main" val="3880526250"/>
                  </a:ext>
                </a:extLst>
              </a:tr>
              <a:tr h="1932766">
                <a:tc>
                  <a:txBody>
                    <a:bodyPr/>
                    <a:lstStyle/>
                    <a:p>
                      <a:pPr algn="ctr"/>
                      <a:r>
                        <a:rPr lang="en" sz="1700" dirty="0"/>
                        <a:t>plasma</a:t>
                      </a:r>
                      <a:endParaRPr lang="en-US" sz="1700" dirty="0"/>
                    </a:p>
                  </a:txBody>
                  <a:tcPr vert="vert270" anchor="ctr"/>
                </a:tc>
                <a:tc>
                  <a:txBody>
                    <a:bodyPr/>
                    <a:lstStyle/>
                    <a:p>
                      <a:pPr algn="l"/>
                      <a:r>
                        <a:rPr lang="en" sz="1700" dirty="0"/>
                        <a:t>HYPOVOLEMIA – thirst</a:t>
                      </a:r>
                    </a:p>
                    <a:p>
                      <a:pPr algn="l"/>
                      <a:r>
                        <a:rPr lang="en" sz="1700" dirty="0"/>
                        <a:t>HYPOTENSION – weakness dizziness, drowsiness, collapse, hypovolemic shock, coma</a:t>
                      </a:r>
                    </a:p>
                    <a:p>
                      <a:pPr algn="l"/>
                      <a:r>
                        <a:rPr lang="en" sz="1700" dirty="0"/>
                        <a:t>REDUCED MINUTE </a:t>
                      </a:r>
                      <a:r>
                        <a:rPr lang="en" sz="1700" baseline="0" dirty="0"/>
                        <a:t>VOLUME – tachycardia</a:t>
                      </a:r>
                    </a:p>
                    <a:p>
                      <a:pPr algn="l"/>
                      <a:r>
                        <a:rPr lang="en" sz="1700" baseline="0" dirty="0"/>
                        <a:t>OLIGURIA – extrarenal azotemia, reduced excretion of Na, Cl and H </a:t>
                      </a:r>
                      <a:r>
                        <a:rPr lang="en" sz="1700" baseline="-25000" dirty="0"/>
                        <a:t>2 </a:t>
                      </a:r>
                      <a:r>
                        <a:rPr lang="en" sz="1700" baseline="0" dirty="0"/>
                        <a:t>O</a:t>
                      </a:r>
                      <a:endParaRPr lang="en-US" sz="1700" dirty="0"/>
                    </a:p>
                  </a:txBody>
                  <a:tcPr/>
                </a:tc>
                <a:tc>
                  <a:txBody>
                    <a:bodyPr/>
                    <a:lstStyle/>
                    <a:p>
                      <a:pPr algn="ctr"/>
                      <a:r>
                        <a:rPr lang="en" sz="1700" dirty="0"/>
                        <a:t>plasma</a:t>
                      </a:r>
                      <a:endParaRPr lang="en-US" sz="1700" dirty="0"/>
                    </a:p>
                  </a:txBody>
                  <a:tcPr vert="vert270" anchor="ctr"/>
                </a:tc>
                <a:tc>
                  <a:txBody>
                    <a:bodyPr/>
                    <a:lstStyle/>
                    <a:p>
                      <a:pPr algn="l"/>
                      <a:r>
                        <a:rPr lang="en" sz="1700" dirty="0"/>
                        <a:t>HYPERVOLEMIA</a:t>
                      </a:r>
                    </a:p>
                    <a:p>
                      <a:pPr algn="l"/>
                      <a:r>
                        <a:rPr lang="en" sz="1700" dirty="0"/>
                        <a:t>HYPERTENSION - ringing in </a:t>
                      </a:r>
                      <a:r>
                        <a:rPr lang="en" sz="1700" baseline="0" dirty="0"/>
                        <a:t>the ears, headache, visual disturbances</a:t>
                      </a:r>
                    </a:p>
                    <a:p>
                      <a:pPr algn="l"/>
                      <a:r>
                        <a:rPr lang="en" sz="1700" baseline="0" dirty="0"/>
                        <a:t>LOAD ON THE LEFT HEART – palpitations, palpitations</a:t>
                      </a:r>
                    </a:p>
                    <a:p>
                      <a:pPr algn="l"/>
                      <a:r>
                        <a:rPr lang="en" sz="1700" baseline="0" dirty="0"/>
                        <a:t>LEFT HEART FAILURE – orthopnea, cardiac asthma, pulmonary edema</a:t>
                      </a:r>
                    </a:p>
                  </a:txBody>
                  <a:tcPr anchor="ctr"/>
                </a:tc>
                <a:extLst>
                  <a:ext uri="{0D108BD9-81ED-4DB2-BD59-A6C34878D82A}">
                    <a16:rowId xmlns:a16="http://schemas.microsoft.com/office/drawing/2014/main" val="364534940"/>
                  </a:ext>
                </a:extLst>
              </a:tr>
              <a:tr h="1963877">
                <a:tc>
                  <a:txBody>
                    <a:bodyPr/>
                    <a:lstStyle/>
                    <a:p>
                      <a:pPr algn="ctr"/>
                      <a:r>
                        <a:rPr lang="en" sz="1700" dirty="0"/>
                        <a:t>interstitium</a:t>
                      </a:r>
                      <a:endParaRPr lang="en-US" sz="1700" dirty="0"/>
                    </a:p>
                  </a:txBody>
                  <a:tcPr vert="vert270" anchor="ctr"/>
                </a:tc>
                <a:tc>
                  <a:txBody>
                    <a:bodyPr/>
                    <a:lstStyle/>
                    <a:p>
                      <a:pPr marL="0" indent="0" algn="l">
                        <a:buFont typeface="Arial" panose="020B0604020202020204" pitchFamily="34" charset="0"/>
                        <a:buNone/>
                      </a:pPr>
                      <a:r>
                        <a:rPr lang="en" sz="1700" dirty="0"/>
                        <a:t>Indirect signs due to </a:t>
                      </a:r>
                      <a:r>
                        <a:rPr lang="en" sz="1700" baseline="0" dirty="0"/>
                        <a:t>a decrease in intercellular and transcellular fluid</a:t>
                      </a:r>
                    </a:p>
                    <a:p>
                      <a:pPr marL="285750" indent="-285750" algn="l">
                        <a:buFont typeface="Arial" panose="020B0604020202020204" pitchFamily="34" charset="0"/>
                        <a:buChar char="•"/>
                      </a:pPr>
                      <a:r>
                        <a:rPr lang="en" sz="1700" baseline="0" dirty="0"/>
                        <a:t>decreased skin turgor</a:t>
                      </a:r>
                    </a:p>
                    <a:p>
                      <a:pPr marL="285750" indent="-285750" algn="l">
                        <a:buFont typeface="Arial" panose="020B0604020202020204" pitchFamily="34" charset="0"/>
                        <a:buChar char="•"/>
                      </a:pPr>
                      <a:r>
                        <a:rPr lang="en" sz="1700" baseline="0" dirty="0"/>
                        <a:t>dry (coated) tongue</a:t>
                      </a:r>
                    </a:p>
                    <a:p>
                      <a:pPr marL="285750" indent="-285750" algn="l">
                        <a:buFont typeface="Arial" panose="020B0604020202020204" pitchFamily="34" charset="0"/>
                        <a:buChar char="•"/>
                      </a:pPr>
                      <a:r>
                        <a:rPr lang="en" sz="1700" baseline="0" dirty="0"/>
                        <a:t>decreased tone of the eyeballs</a:t>
                      </a:r>
                      <a:endParaRPr lang="en-US" sz="1700" dirty="0"/>
                    </a:p>
                  </a:txBody>
                  <a:tcPr anchor="ctr"/>
                </a:tc>
                <a:tc>
                  <a:txBody>
                    <a:bodyPr/>
                    <a:lstStyle/>
                    <a:p>
                      <a:pPr algn="ctr"/>
                      <a:r>
                        <a:rPr lang="en" sz="1700" dirty="0"/>
                        <a:t>interstitium</a:t>
                      </a:r>
                      <a:endParaRPr lang="en-US" sz="1700" dirty="0"/>
                    </a:p>
                  </a:txBody>
                  <a:tcPr vert="vert270" anchor="ctr"/>
                </a:tc>
                <a:tc>
                  <a:txBody>
                    <a:bodyPr/>
                    <a:lstStyle/>
                    <a:p>
                      <a:pPr algn="l"/>
                      <a:r>
                        <a:rPr lang="en" sz="1700" dirty="0"/>
                        <a:t>TISSUE EDEMA</a:t>
                      </a:r>
                    </a:p>
                    <a:p>
                      <a:pPr algn="l"/>
                      <a:r>
                        <a:rPr lang="en" sz="1700" dirty="0"/>
                        <a:t>Skin </a:t>
                      </a:r>
                      <a:r>
                        <a:rPr lang="en" sz="1700" baseline="0" dirty="0"/>
                        <a:t>swollen, doughy, depending on the cause (fat or cool, pale or cyanotic)</a:t>
                      </a:r>
                    </a:p>
                    <a:p>
                      <a:pPr algn="l"/>
                      <a:r>
                        <a:rPr lang="en" sz="1700" baseline="0" dirty="0"/>
                        <a:t>TRANSUDATE – effusions in body cavities</a:t>
                      </a:r>
                      <a:endParaRPr lang="en-US" sz="1700" dirty="0"/>
                    </a:p>
                  </a:txBody>
                  <a:tcPr anchor="ctr"/>
                </a:tc>
                <a:extLst>
                  <a:ext uri="{0D108BD9-81ED-4DB2-BD59-A6C34878D82A}">
                    <a16:rowId xmlns:a16="http://schemas.microsoft.com/office/drawing/2014/main" val="1761729078"/>
                  </a:ext>
                </a:extLst>
              </a:tr>
              <a:tr h="1932766">
                <a:tc>
                  <a:txBody>
                    <a:bodyPr/>
                    <a:lstStyle/>
                    <a:p>
                      <a:pPr algn="ctr"/>
                      <a:r>
                        <a:rPr lang="en" sz="1700" dirty="0"/>
                        <a:t>cells</a:t>
                      </a:r>
                      <a:endParaRPr lang="en-US" sz="1700" dirty="0"/>
                    </a:p>
                  </a:txBody>
                  <a:tcPr vert="vert270" anchor="ctr"/>
                </a:tc>
                <a:tc>
                  <a:txBody>
                    <a:bodyPr/>
                    <a:lstStyle/>
                    <a:p>
                      <a:pPr algn="l"/>
                      <a:r>
                        <a:rPr lang="en" sz="1700" dirty="0"/>
                        <a:t>CNS!!! SHRINKING </a:t>
                      </a:r>
                      <a:r>
                        <a:rPr lang="en" sz="1700" baseline="0" dirty="0"/>
                        <a:t>OF CELLS, cellular dehydration only in HYPERTONIA!</a:t>
                      </a:r>
                    </a:p>
                    <a:p>
                      <a:pPr marL="342900" indent="-342900" algn="l">
                        <a:buFont typeface="+mj-lt"/>
                        <a:buAutoNum type="arabicPeriod"/>
                      </a:pPr>
                      <a:r>
                        <a:rPr lang="en" sz="1700" baseline="0" dirty="0"/>
                        <a:t>first symptoms of IRRITATION: increase in BT, restlessness, mental irritability, delirium</a:t>
                      </a:r>
                    </a:p>
                    <a:p>
                      <a:pPr marL="342900" indent="-342900" algn="l">
                        <a:buFont typeface="+mj-lt"/>
                        <a:buAutoNum type="arabicPeriod"/>
                      </a:pPr>
                      <a:r>
                        <a:rPr lang="en" sz="1700" baseline="0" dirty="0"/>
                        <a:t>Later CNS DEPRESSION: loss of consciousness, drop in body temperature, coma</a:t>
                      </a:r>
                      <a:endParaRPr lang="en-US" sz="1700" dirty="0"/>
                    </a:p>
                  </a:txBody>
                  <a:tcPr anchor="ctr"/>
                </a:tc>
                <a:tc>
                  <a:txBody>
                    <a:bodyPr/>
                    <a:lstStyle/>
                    <a:p>
                      <a:pPr algn="ctr"/>
                      <a:r>
                        <a:rPr lang="en" sz="1700" dirty="0"/>
                        <a:t>cells</a:t>
                      </a:r>
                      <a:endParaRPr lang="en-US" sz="1700" dirty="0"/>
                    </a:p>
                  </a:txBody>
                  <a:tcPr vert="vert270" anchor="ctr"/>
                </a:tc>
                <a:tc>
                  <a:txBody>
                    <a:bodyPr/>
                    <a:lstStyle/>
                    <a:p>
                      <a:pPr algn="l"/>
                      <a:r>
                        <a:rPr lang="en" sz="1700" dirty="0"/>
                        <a:t>CNS!!! </a:t>
                      </a:r>
                      <a:r>
                        <a:rPr lang="en" sz="1700" baseline="0" dirty="0"/>
                        <a:t>BRAIN EDEMA</a:t>
                      </a:r>
                    </a:p>
                    <a:p>
                      <a:pPr algn="l"/>
                      <a:r>
                        <a:rPr lang="en" sz="1700" baseline="0" dirty="0"/>
                        <a:t>Only in HYPOTONIA, cell swelling</a:t>
                      </a:r>
                    </a:p>
                    <a:p>
                      <a:pPr marL="342900" indent="-342900" algn="l">
                        <a:buFont typeface="+mj-lt"/>
                        <a:buAutoNum type="arabicPeriod"/>
                      </a:pPr>
                      <a:r>
                        <a:rPr lang="en" sz="1700" baseline="0" dirty="0"/>
                        <a:t>CNS DEPRESSION: fatigue, weakness, apathy, stupor, coma</a:t>
                      </a:r>
                    </a:p>
                    <a:p>
                      <a:pPr marL="342900" indent="-342900" algn="l">
                        <a:buFont typeface="+mj-lt"/>
                        <a:buAutoNum type="arabicPeriod"/>
                      </a:pPr>
                      <a:r>
                        <a:rPr lang="en" sz="1700" baseline="0" dirty="0"/>
                        <a:t>INCREASED INTRACRANIAL PRESSURE: headache, bradycardia, nausea, nausea, central vomiting</a:t>
                      </a:r>
                    </a:p>
                    <a:p>
                      <a:pPr marL="342900" indent="-342900" algn="l">
                        <a:buFont typeface="+mj-lt"/>
                        <a:buAutoNum type="arabicPeriod"/>
                      </a:pPr>
                      <a:r>
                        <a:rPr lang="en" sz="1700" baseline="0" dirty="0"/>
                        <a:t>MUSCLE CRAMPS due to spasm of myofibrils</a:t>
                      </a:r>
                      <a:endParaRPr lang="en-US" sz="1700" dirty="0"/>
                    </a:p>
                  </a:txBody>
                  <a:tcPr anchor="ctr"/>
                </a:tc>
                <a:extLst>
                  <a:ext uri="{0D108BD9-81ED-4DB2-BD59-A6C34878D82A}">
                    <a16:rowId xmlns:a16="http://schemas.microsoft.com/office/drawing/2014/main" val="3624497006"/>
                  </a:ext>
                </a:extLst>
              </a:tr>
            </a:tbl>
          </a:graphicData>
        </a:graphic>
      </p:graphicFrame>
      <p:sp>
        <p:nvSpPr>
          <p:cNvPr id="2" name="Slide Number Placeholder 1"/>
          <p:cNvSpPr>
            <a:spLocks noGrp="1"/>
          </p:cNvSpPr>
          <p:nvPr>
            <p:ph type="sldNum" sz="quarter" idx="12"/>
          </p:nvPr>
        </p:nvSpPr>
        <p:spPr/>
        <p:txBody>
          <a:bodyPr/>
          <a:lstStyle/>
          <a:p>
            <a:fld id="{A134EC62-E7B5-4728-A7FE-3758188B631D}" type="slidenum">
              <a:rPr lang="en-US" smtClean="0"/>
              <a:t>33</a:t>
            </a:fld>
            <a:endParaRPr lang="en-US"/>
          </a:p>
        </p:txBody>
      </p:sp>
    </p:spTree>
    <p:extLst>
      <p:ext uri="{BB962C8B-B14F-4D97-AF65-F5344CB8AC3E}">
        <p14:creationId xmlns:p14="http://schemas.microsoft.com/office/powerpoint/2010/main" val="255112733"/>
      </p:ext>
    </p:extLst>
  </p:cSld>
  <p:clrMapOvr>
    <a:masterClrMapping/>
  </p:clrMapOvr>
  <mc:AlternateContent xmlns:mc="http://schemas.openxmlformats.org/markup-compatibility/2006" xmlns:p14="http://schemas.microsoft.com/office/powerpoint/2010/main">
    <mc:Choice Requires="p14">
      <p:transition spd="slow" p14:dur="2000" advTm="13014"/>
    </mc:Choice>
    <mc:Fallback xmlns="">
      <p:transition spd="slow" advTm="1301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Hyperhydration</a:t>
            </a:r>
            <a:endParaRPr lang="en-US" dirty="0"/>
          </a:p>
        </p:txBody>
      </p:sp>
      <p:sp>
        <p:nvSpPr>
          <p:cNvPr id="3" name="Content Placeholder 2"/>
          <p:cNvSpPr>
            <a:spLocks noGrp="1"/>
          </p:cNvSpPr>
          <p:nvPr>
            <p:ph idx="1"/>
          </p:nvPr>
        </p:nvSpPr>
        <p:spPr/>
        <p:txBody>
          <a:bodyPr>
            <a:noAutofit/>
          </a:bodyPr>
          <a:lstStyle/>
          <a:p>
            <a:pPr marL="12065" indent="0">
              <a:lnSpc>
                <a:spcPct val="100000"/>
              </a:lnSpc>
              <a:spcBef>
                <a:spcPts val="790"/>
              </a:spcBef>
              <a:buNone/>
              <a:tabLst>
                <a:tab pos="355600" algn="l"/>
                <a:tab pos="356235" algn="l"/>
              </a:tabLst>
            </a:pPr>
            <a:r>
              <a:rPr lang="en" b="1" spc="10" dirty="0">
                <a:solidFill>
                  <a:srgbClr val="C00000"/>
                </a:solidFill>
                <a:cs typeface="Calibri"/>
              </a:rPr>
              <a:t>Positive </a:t>
            </a:r>
            <a:r>
              <a:rPr lang="en" b="1" dirty="0">
                <a:solidFill>
                  <a:srgbClr val="C00000"/>
                </a:solidFill>
                <a:cs typeface="Calibri"/>
              </a:rPr>
              <a:t>balance</a:t>
            </a:r>
            <a:r>
              <a:rPr lang="en" b="1" spc="265" dirty="0">
                <a:solidFill>
                  <a:srgbClr val="C00000"/>
                </a:solidFill>
                <a:cs typeface="Calibri"/>
              </a:rPr>
              <a:t> of </a:t>
            </a:r>
            <a:r>
              <a:rPr lang="en" b="1" dirty="0">
                <a:solidFill>
                  <a:srgbClr val="C00000"/>
                </a:solidFill>
                <a:cs typeface="Calibri"/>
              </a:rPr>
              <a:t>liquids</a:t>
            </a:r>
            <a:endParaRPr lang="sr-Cyrl-RS" dirty="0">
              <a:cs typeface="Calibri"/>
            </a:endParaRPr>
          </a:p>
          <a:p>
            <a:pPr marL="241300" indent="0">
              <a:lnSpc>
                <a:spcPct val="100000"/>
              </a:lnSpc>
              <a:spcBef>
                <a:spcPts val="580"/>
              </a:spcBef>
              <a:buNone/>
            </a:pPr>
            <a:r>
              <a:rPr lang="en" b="1" spc="-5" dirty="0">
                <a:cs typeface="Calibri"/>
              </a:rPr>
              <a:t>Types of</a:t>
            </a:r>
            <a:r>
              <a:rPr lang="en" b="1" spc="240" dirty="0">
                <a:cs typeface="Calibri"/>
              </a:rPr>
              <a:t> </a:t>
            </a:r>
            <a:r>
              <a:rPr lang="en" b="1" dirty="0">
                <a:cs typeface="Calibri"/>
              </a:rPr>
              <a:t>hyperhydration:</a:t>
            </a:r>
            <a:endParaRPr lang="sr-Cyrl-RS" dirty="0">
              <a:cs typeface="Calibri"/>
            </a:endParaRPr>
          </a:p>
          <a:p>
            <a:pPr marL="756285" indent="-286385">
              <a:lnSpc>
                <a:spcPct val="100000"/>
              </a:lnSpc>
              <a:spcBef>
                <a:spcPts val="650"/>
              </a:spcBef>
              <a:buFont typeface="Wingdings"/>
              <a:buChar char=""/>
              <a:tabLst>
                <a:tab pos="756285" algn="l"/>
                <a:tab pos="756920" algn="l"/>
              </a:tabLst>
            </a:pPr>
            <a:r>
              <a:rPr lang="en" b="1" spc="-10" dirty="0">
                <a:solidFill>
                  <a:srgbClr val="0070C0"/>
                </a:solidFill>
                <a:cs typeface="Calibri"/>
              </a:rPr>
              <a:t>isoosmolar</a:t>
            </a:r>
            <a:r>
              <a:rPr lang="en" b="1" spc="-10" dirty="0">
                <a:cs typeface="Calibri"/>
              </a:rPr>
              <a:t>: </a:t>
            </a:r>
            <a:r>
              <a:rPr lang="en" dirty="0">
                <a:cs typeface="Calibri"/>
              </a:rPr>
              <a:t>increase </a:t>
            </a:r>
            <a:r>
              <a:rPr lang="en" spc="-15" dirty="0">
                <a:cs typeface="Calibri"/>
              </a:rPr>
              <a:t>in the volume of </a:t>
            </a:r>
            <a:r>
              <a:rPr lang="en" spc="-5" dirty="0">
                <a:cs typeface="Calibri"/>
              </a:rPr>
              <a:t>isotonic</a:t>
            </a:r>
            <a:r>
              <a:rPr lang="en" spc="70" dirty="0">
                <a:cs typeface="Calibri"/>
              </a:rPr>
              <a:t> </a:t>
            </a:r>
            <a:r>
              <a:rPr lang="en" spc="-5" dirty="0">
                <a:cs typeface="Calibri"/>
              </a:rPr>
              <a:t>ECF</a:t>
            </a:r>
            <a:endParaRPr lang="sr-Cyrl-RS" dirty="0">
              <a:cs typeface="Calibri"/>
            </a:endParaRPr>
          </a:p>
          <a:p>
            <a:pPr marL="756285" indent="-287020">
              <a:lnSpc>
                <a:spcPct val="100000"/>
              </a:lnSpc>
              <a:spcBef>
                <a:spcPts val="575"/>
              </a:spcBef>
              <a:buFont typeface="Wingdings"/>
              <a:buChar char=""/>
              <a:tabLst>
                <a:tab pos="756285" algn="l"/>
                <a:tab pos="756920" algn="l"/>
              </a:tabLst>
            </a:pPr>
            <a:r>
              <a:rPr lang="en" b="1" spc="-10" dirty="0">
                <a:solidFill>
                  <a:srgbClr val="0070C0"/>
                </a:solidFill>
                <a:cs typeface="Calibri"/>
              </a:rPr>
              <a:t>hypoosmolar </a:t>
            </a:r>
            <a:r>
              <a:rPr lang="en" spc="-10" dirty="0">
                <a:cs typeface="Calibri"/>
              </a:rPr>
              <a:t>: </a:t>
            </a:r>
            <a:r>
              <a:rPr lang="en" dirty="0">
                <a:cs typeface="Calibri"/>
              </a:rPr>
              <a:t>increase </a:t>
            </a:r>
            <a:r>
              <a:rPr lang="en" spc="5" dirty="0">
                <a:cs typeface="Calibri"/>
              </a:rPr>
              <a:t>in the volume of </a:t>
            </a:r>
            <a:r>
              <a:rPr lang="en" spc="-20" dirty="0">
                <a:cs typeface="Calibri"/>
              </a:rPr>
              <a:t>water </a:t>
            </a:r>
            <a:r>
              <a:rPr lang="en" dirty="0">
                <a:cs typeface="Calibri"/>
              </a:rPr>
              <a:t>in</a:t>
            </a:r>
            <a:r>
              <a:rPr lang="en" spc="5" dirty="0">
                <a:cs typeface="Calibri"/>
              </a:rPr>
              <a:t> </a:t>
            </a:r>
            <a:r>
              <a:rPr lang="en" spc="-5" dirty="0">
                <a:cs typeface="Calibri"/>
              </a:rPr>
              <a:t>ECF</a:t>
            </a:r>
            <a:endParaRPr lang="sr-Cyrl-RS" dirty="0">
              <a:cs typeface="Calibri"/>
            </a:endParaRPr>
          </a:p>
          <a:p>
            <a:pPr marL="756285" indent="-287020">
              <a:lnSpc>
                <a:spcPct val="100000"/>
              </a:lnSpc>
              <a:spcBef>
                <a:spcPts val="575"/>
              </a:spcBef>
              <a:buFont typeface="Wingdings"/>
              <a:buChar char=""/>
              <a:tabLst>
                <a:tab pos="756285" algn="l"/>
                <a:tab pos="756920" algn="l"/>
              </a:tabLst>
            </a:pPr>
            <a:r>
              <a:rPr lang="en" b="1" spc="-10" dirty="0">
                <a:solidFill>
                  <a:srgbClr val="0070C0"/>
                </a:solidFill>
                <a:cs typeface="Calibri"/>
              </a:rPr>
              <a:t>hyperosmolar </a:t>
            </a:r>
            <a:r>
              <a:rPr lang="en" spc="-10" dirty="0">
                <a:cs typeface="Calibri"/>
              </a:rPr>
              <a:t>: </a:t>
            </a:r>
            <a:r>
              <a:rPr lang="en" dirty="0">
                <a:cs typeface="Calibri"/>
              </a:rPr>
              <a:t>increase in </a:t>
            </a:r>
            <a:r>
              <a:rPr lang="en" spc="-10" dirty="0">
                <a:cs typeface="Calibri"/>
              </a:rPr>
              <a:t>sodium concentration </a:t>
            </a:r>
            <a:r>
              <a:rPr lang="en" dirty="0">
                <a:cs typeface="Calibri"/>
              </a:rPr>
              <a:t>in</a:t>
            </a:r>
            <a:r>
              <a:rPr lang="en" spc="185" dirty="0">
                <a:cs typeface="Calibri"/>
              </a:rPr>
              <a:t> </a:t>
            </a:r>
            <a:r>
              <a:rPr lang="en" spc="-5" dirty="0">
                <a:cs typeface="Calibri"/>
              </a:rPr>
              <a:t>ECF</a:t>
            </a:r>
            <a:endParaRPr lang="sr-Cyrl-RS" dirty="0">
              <a:cs typeface="Calibri"/>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34</a:t>
            </a:fld>
            <a:endParaRPr lang="en-US"/>
          </a:p>
        </p:txBody>
      </p:sp>
    </p:spTree>
    <p:extLst>
      <p:ext uri="{BB962C8B-B14F-4D97-AF65-F5344CB8AC3E}">
        <p14:creationId xmlns:p14="http://schemas.microsoft.com/office/powerpoint/2010/main" val="360887879"/>
      </p:ext>
    </p:extLst>
  </p:cSld>
  <p:clrMapOvr>
    <a:masterClrMapping/>
  </p:clrMapOvr>
  <mc:AlternateContent xmlns:mc="http://schemas.openxmlformats.org/markup-compatibility/2006" xmlns:p14="http://schemas.microsoft.com/office/powerpoint/2010/main">
    <mc:Choice Requires="p14">
      <p:transition spd="slow" p14:dur="2000" advTm="14205"/>
    </mc:Choice>
    <mc:Fallback xmlns="">
      <p:transition spd="slow" advTm="14205"/>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02558102"/>
              </p:ext>
            </p:extLst>
          </p:nvPr>
        </p:nvGraphicFramePr>
        <p:xfrm>
          <a:off x="441687" y="239889"/>
          <a:ext cx="10467976" cy="6411243"/>
        </p:xfrm>
        <a:graphic>
          <a:graphicData uri="http://schemas.openxmlformats.org/drawingml/2006/table">
            <a:tbl>
              <a:tblPr firstRow="1" bandRow="1">
                <a:tableStyleId>{5C22544A-7EE6-4342-B048-85BDC9FD1C3A}</a:tableStyleId>
              </a:tblPr>
              <a:tblGrid>
                <a:gridCol w="584735">
                  <a:extLst>
                    <a:ext uri="{9D8B030D-6E8A-4147-A177-3AD203B41FA5}">
                      <a16:colId xmlns:a16="http://schemas.microsoft.com/office/drawing/2014/main" val="3755440787"/>
                    </a:ext>
                  </a:extLst>
                </a:gridCol>
                <a:gridCol w="4649253">
                  <a:extLst>
                    <a:ext uri="{9D8B030D-6E8A-4147-A177-3AD203B41FA5}">
                      <a16:colId xmlns:a16="http://schemas.microsoft.com/office/drawing/2014/main" val="614174057"/>
                    </a:ext>
                  </a:extLst>
                </a:gridCol>
                <a:gridCol w="576556">
                  <a:extLst>
                    <a:ext uri="{9D8B030D-6E8A-4147-A177-3AD203B41FA5}">
                      <a16:colId xmlns:a16="http://schemas.microsoft.com/office/drawing/2014/main" val="3090145312"/>
                    </a:ext>
                  </a:extLst>
                </a:gridCol>
                <a:gridCol w="4657432">
                  <a:extLst>
                    <a:ext uri="{9D8B030D-6E8A-4147-A177-3AD203B41FA5}">
                      <a16:colId xmlns:a16="http://schemas.microsoft.com/office/drawing/2014/main" val="3074348482"/>
                    </a:ext>
                  </a:extLst>
                </a:gridCol>
              </a:tblGrid>
              <a:tr h="333375">
                <a:tc>
                  <a:txBody>
                    <a:bodyPr/>
                    <a:lstStyle/>
                    <a:p>
                      <a:pPr algn="ctr"/>
                      <a:endParaRPr lang="en-US" sz="1700" dirty="0"/>
                    </a:p>
                  </a:txBody>
                  <a:tcPr anchor="ctr"/>
                </a:tc>
                <a:tc>
                  <a:txBody>
                    <a:bodyPr/>
                    <a:lstStyle/>
                    <a:p>
                      <a:pPr algn="ctr"/>
                      <a:r>
                        <a:rPr lang="en" sz="1700" dirty="0"/>
                        <a:t>Symptoms and signs of DEHYDRATION</a:t>
                      </a:r>
                      <a:endParaRPr lang="en-US" sz="1700" dirty="0"/>
                    </a:p>
                  </a:txBody>
                  <a:tcPr anchor="ctr"/>
                </a:tc>
                <a:tc>
                  <a:txBody>
                    <a:bodyPr/>
                    <a:lstStyle/>
                    <a:p>
                      <a:pPr algn="ctr"/>
                      <a:endParaRPr lang="en-US" sz="1700" dirty="0"/>
                    </a:p>
                  </a:txBody>
                  <a:tcPr anchor="ctr"/>
                </a:tc>
                <a:tc>
                  <a:txBody>
                    <a:bodyPr/>
                    <a:lstStyle/>
                    <a:p>
                      <a:pPr algn="ctr"/>
                      <a:r>
                        <a:rPr lang="en" sz="1700" dirty="0"/>
                        <a:t>Symptoms and signs of HYPERHYDRATION</a:t>
                      </a:r>
                      <a:endParaRPr lang="en-US" sz="1700" dirty="0"/>
                    </a:p>
                  </a:txBody>
                  <a:tcPr anchor="ctr"/>
                </a:tc>
                <a:extLst>
                  <a:ext uri="{0D108BD9-81ED-4DB2-BD59-A6C34878D82A}">
                    <a16:rowId xmlns:a16="http://schemas.microsoft.com/office/drawing/2014/main" val="3880526250"/>
                  </a:ext>
                </a:extLst>
              </a:tr>
              <a:tr h="1932766">
                <a:tc>
                  <a:txBody>
                    <a:bodyPr/>
                    <a:lstStyle/>
                    <a:p>
                      <a:pPr algn="ctr"/>
                      <a:r>
                        <a:rPr lang="en" sz="1700" dirty="0"/>
                        <a:t>plasma</a:t>
                      </a:r>
                      <a:endParaRPr lang="en-US" sz="1700" dirty="0"/>
                    </a:p>
                  </a:txBody>
                  <a:tcPr vert="vert270" anchor="ctr"/>
                </a:tc>
                <a:tc>
                  <a:txBody>
                    <a:bodyPr/>
                    <a:lstStyle/>
                    <a:p>
                      <a:pPr algn="l"/>
                      <a:r>
                        <a:rPr lang="en" sz="1700" dirty="0"/>
                        <a:t>HYPOVOLEMIA – thirst</a:t>
                      </a:r>
                    </a:p>
                    <a:p>
                      <a:pPr algn="l"/>
                      <a:r>
                        <a:rPr lang="en" sz="1700" dirty="0"/>
                        <a:t>HYPOTENSION – weakness dizziness, drowsiness, collapse, hypovolemic shock, coma</a:t>
                      </a:r>
                    </a:p>
                    <a:p>
                      <a:pPr algn="l"/>
                      <a:r>
                        <a:rPr lang="en" sz="1700" dirty="0"/>
                        <a:t>REDUCED MINUTE </a:t>
                      </a:r>
                      <a:r>
                        <a:rPr lang="en" sz="1700" baseline="0" dirty="0"/>
                        <a:t>VOLUME – tachycardia</a:t>
                      </a:r>
                    </a:p>
                    <a:p>
                      <a:pPr algn="l"/>
                      <a:r>
                        <a:rPr lang="en" sz="1700" baseline="0" dirty="0"/>
                        <a:t>OLIGURIA – extrarenal azotemia, reduced excretion of Na, Cl and H </a:t>
                      </a:r>
                      <a:r>
                        <a:rPr lang="en" sz="1700" baseline="-25000" dirty="0"/>
                        <a:t>2 </a:t>
                      </a:r>
                      <a:r>
                        <a:rPr lang="en" sz="1700" baseline="0" dirty="0"/>
                        <a:t>O</a:t>
                      </a:r>
                      <a:endParaRPr lang="en-US" sz="1700" dirty="0"/>
                    </a:p>
                  </a:txBody>
                  <a:tcPr/>
                </a:tc>
                <a:tc>
                  <a:txBody>
                    <a:bodyPr/>
                    <a:lstStyle/>
                    <a:p>
                      <a:pPr algn="ctr"/>
                      <a:r>
                        <a:rPr lang="en" sz="1700" dirty="0"/>
                        <a:t>plasma</a:t>
                      </a:r>
                      <a:endParaRPr lang="en-US" sz="1700" dirty="0"/>
                    </a:p>
                  </a:txBody>
                  <a:tcPr vert="vert270" anchor="ctr"/>
                </a:tc>
                <a:tc>
                  <a:txBody>
                    <a:bodyPr/>
                    <a:lstStyle/>
                    <a:p>
                      <a:pPr algn="l"/>
                      <a:r>
                        <a:rPr lang="en" sz="1700" dirty="0"/>
                        <a:t>HYPERVOLEMIA</a:t>
                      </a:r>
                    </a:p>
                    <a:p>
                      <a:pPr algn="l"/>
                      <a:r>
                        <a:rPr lang="en" sz="1700" dirty="0"/>
                        <a:t>HYPERTENSION - ringing in </a:t>
                      </a:r>
                      <a:r>
                        <a:rPr lang="en" sz="1700" baseline="0" dirty="0"/>
                        <a:t>the ears, headache, visual disturbances</a:t>
                      </a:r>
                    </a:p>
                    <a:p>
                      <a:pPr algn="l"/>
                      <a:r>
                        <a:rPr lang="en" sz="1700" baseline="0" dirty="0"/>
                        <a:t>LOAD ON THE LEFT HEART – palpitations, palpitations</a:t>
                      </a:r>
                    </a:p>
                    <a:p>
                      <a:pPr algn="l"/>
                      <a:r>
                        <a:rPr lang="en" sz="1700" baseline="0" dirty="0"/>
                        <a:t>LEFT HEART FAILURE – orthopnea, cardiac asthma, pulmonary edema</a:t>
                      </a:r>
                    </a:p>
                  </a:txBody>
                  <a:tcPr anchor="ctr"/>
                </a:tc>
                <a:extLst>
                  <a:ext uri="{0D108BD9-81ED-4DB2-BD59-A6C34878D82A}">
                    <a16:rowId xmlns:a16="http://schemas.microsoft.com/office/drawing/2014/main" val="364534940"/>
                  </a:ext>
                </a:extLst>
              </a:tr>
              <a:tr h="1963877">
                <a:tc>
                  <a:txBody>
                    <a:bodyPr/>
                    <a:lstStyle/>
                    <a:p>
                      <a:pPr algn="ctr"/>
                      <a:r>
                        <a:rPr lang="en" sz="1700" dirty="0"/>
                        <a:t>interstitium</a:t>
                      </a:r>
                      <a:endParaRPr lang="en-US" sz="1700" dirty="0"/>
                    </a:p>
                  </a:txBody>
                  <a:tcPr vert="vert270" anchor="ctr"/>
                </a:tc>
                <a:tc>
                  <a:txBody>
                    <a:bodyPr/>
                    <a:lstStyle/>
                    <a:p>
                      <a:pPr algn="l"/>
                      <a:r>
                        <a:rPr lang="en" sz="1700" dirty="0"/>
                        <a:t>Indirect signs due to </a:t>
                      </a:r>
                      <a:r>
                        <a:rPr lang="en" sz="1700" baseline="0" dirty="0"/>
                        <a:t>a decrease in intercellular and transcellular fluid</a:t>
                      </a:r>
                    </a:p>
                    <a:p>
                      <a:pPr marL="285750" indent="-285750" algn="l">
                        <a:buFont typeface="Arial" panose="020B0604020202020204" pitchFamily="34" charset="0"/>
                        <a:buChar char="•"/>
                      </a:pPr>
                      <a:r>
                        <a:rPr lang="en" sz="1700" baseline="0" dirty="0"/>
                        <a:t>decreased skin turgor</a:t>
                      </a:r>
                    </a:p>
                    <a:p>
                      <a:pPr marL="285750" indent="-285750" algn="l">
                        <a:buFont typeface="Arial" panose="020B0604020202020204" pitchFamily="34" charset="0"/>
                        <a:buChar char="•"/>
                      </a:pPr>
                      <a:r>
                        <a:rPr lang="en" sz="1700" baseline="0" dirty="0"/>
                        <a:t>dry (coated) tongue</a:t>
                      </a:r>
                    </a:p>
                    <a:p>
                      <a:pPr marL="285750" indent="-285750" algn="l">
                        <a:buFont typeface="Arial" panose="020B0604020202020204" pitchFamily="34" charset="0"/>
                        <a:buChar char="•"/>
                      </a:pPr>
                      <a:r>
                        <a:rPr lang="en" sz="1700" baseline="0" dirty="0"/>
                        <a:t>Decreased tone of the eyeballs</a:t>
                      </a:r>
                      <a:endParaRPr lang="en-US" sz="1700" dirty="0"/>
                    </a:p>
                  </a:txBody>
                  <a:tcPr anchor="ctr"/>
                </a:tc>
                <a:tc>
                  <a:txBody>
                    <a:bodyPr/>
                    <a:lstStyle/>
                    <a:p>
                      <a:pPr algn="ctr"/>
                      <a:r>
                        <a:rPr lang="en" sz="1700" dirty="0"/>
                        <a:t>interstitium</a:t>
                      </a:r>
                      <a:endParaRPr lang="en-US" sz="1700" dirty="0"/>
                    </a:p>
                  </a:txBody>
                  <a:tcPr vert="vert270" anchor="ctr"/>
                </a:tc>
                <a:tc>
                  <a:txBody>
                    <a:bodyPr/>
                    <a:lstStyle/>
                    <a:p>
                      <a:pPr algn="l"/>
                      <a:r>
                        <a:rPr lang="en" sz="1700" dirty="0"/>
                        <a:t>TISSUE EDEMA</a:t>
                      </a:r>
                    </a:p>
                    <a:p>
                      <a:pPr algn="l"/>
                      <a:r>
                        <a:rPr lang="en" sz="1700" dirty="0"/>
                        <a:t>Skin </a:t>
                      </a:r>
                      <a:r>
                        <a:rPr lang="en" sz="1700" baseline="0" dirty="0"/>
                        <a:t>swollen, doughy, depending on the cause (fat or cool, pale or cyanotic)</a:t>
                      </a:r>
                    </a:p>
                    <a:p>
                      <a:pPr algn="l"/>
                      <a:r>
                        <a:rPr lang="en" sz="1700" baseline="0" dirty="0"/>
                        <a:t>TRANSUDATE – effusions in body cavities</a:t>
                      </a:r>
                      <a:endParaRPr lang="en-US" sz="1700" dirty="0"/>
                    </a:p>
                  </a:txBody>
                  <a:tcPr anchor="ctr"/>
                </a:tc>
                <a:extLst>
                  <a:ext uri="{0D108BD9-81ED-4DB2-BD59-A6C34878D82A}">
                    <a16:rowId xmlns:a16="http://schemas.microsoft.com/office/drawing/2014/main" val="1761729078"/>
                  </a:ext>
                </a:extLst>
              </a:tr>
              <a:tr h="1932766">
                <a:tc>
                  <a:txBody>
                    <a:bodyPr/>
                    <a:lstStyle/>
                    <a:p>
                      <a:pPr algn="ctr"/>
                      <a:r>
                        <a:rPr lang="en" sz="1700" dirty="0"/>
                        <a:t>cells</a:t>
                      </a:r>
                      <a:endParaRPr lang="en-US" sz="1700" dirty="0"/>
                    </a:p>
                  </a:txBody>
                  <a:tcPr vert="vert270" anchor="ctr"/>
                </a:tc>
                <a:tc>
                  <a:txBody>
                    <a:bodyPr/>
                    <a:lstStyle/>
                    <a:p>
                      <a:pPr algn="l"/>
                      <a:r>
                        <a:rPr lang="en" sz="1700" dirty="0"/>
                        <a:t>CNS!!! SHRINKING </a:t>
                      </a:r>
                      <a:r>
                        <a:rPr lang="en" sz="1700" baseline="0" dirty="0"/>
                        <a:t>OF CELLS, cellular dehydration only in </a:t>
                      </a:r>
                      <a:r>
                        <a:rPr lang="en" sz="1700" b="1" i="1" baseline="0" dirty="0"/>
                        <a:t>HYPERTONIA!</a:t>
                      </a:r>
                    </a:p>
                    <a:p>
                      <a:pPr marL="342900" indent="-342900" algn="l">
                        <a:buFont typeface="+mj-lt"/>
                        <a:buAutoNum type="arabicPeriod"/>
                      </a:pPr>
                      <a:r>
                        <a:rPr lang="en" sz="1700" baseline="0" dirty="0"/>
                        <a:t>first symptoms of IRRITATION: increase in TT, restlessness, mental irritability, delirium</a:t>
                      </a:r>
                    </a:p>
                    <a:p>
                      <a:pPr marL="342900" indent="-342900" algn="l">
                        <a:buFont typeface="+mj-lt"/>
                        <a:buAutoNum type="arabicPeriod"/>
                      </a:pPr>
                      <a:r>
                        <a:rPr lang="en" sz="1700" baseline="0" dirty="0"/>
                        <a:t>Later CNS DEPRESSION: loss of consciousness, drop in body temperature, coma</a:t>
                      </a:r>
                      <a:endParaRPr lang="en-US" sz="1700" dirty="0"/>
                    </a:p>
                  </a:txBody>
                  <a:tcPr anchor="ctr"/>
                </a:tc>
                <a:tc>
                  <a:txBody>
                    <a:bodyPr/>
                    <a:lstStyle/>
                    <a:p>
                      <a:pPr algn="ctr"/>
                      <a:r>
                        <a:rPr lang="en" sz="1700" dirty="0"/>
                        <a:t>cells</a:t>
                      </a:r>
                      <a:endParaRPr lang="en-US" sz="1700" dirty="0"/>
                    </a:p>
                  </a:txBody>
                  <a:tcPr vert="vert270" anchor="ctr"/>
                </a:tc>
                <a:tc>
                  <a:txBody>
                    <a:bodyPr/>
                    <a:lstStyle/>
                    <a:p>
                      <a:pPr algn="l"/>
                      <a:r>
                        <a:rPr lang="en" sz="1700" dirty="0"/>
                        <a:t>CNS!!! </a:t>
                      </a:r>
                      <a:r>
                        <a:rPr lang="en" sz="1700" baseline="0" dirty="0"/>
                        <a:t>BRAIN EDEMA</a:t>
                      </a:r>
                    </a:p>
                    <a:p>
                      <a:pPr algn="l"/>
                      <a:r>
                        <a:rPr lang="en" sz="1700" baseline="0" dirty="0"/>
                        <a:t>Only in </a:t>
                      </a:r>
                      <a:r>
                        <a:rPr lang="en" sz="1700" b="1" baseline="0" dirty="0"/>
                        <a:t>HYPOTONIA </a:t>
                      </a:r>
                      <a:r>
                        <a:rPr lang="en" sz="1700" baseline="0" dirty="0"/>
                        <a:t>, cell swelling</a:t>
                      </a:r>
                    </a:p>
                    <a:p>
                      <a:pPr marL="342900" indent="-342900" algn="l">
                        <a:buFont typeface="+mj-lt"/>
                        <a:buAutoNum type="arabicPeriod"/>
                      </a:pPr>
                      <a:r>
                        <a:rPr lang="en" sz="1700" baseline="0" dirty="0"/>
                        <a:t>CNS DEPRESSION: fatigue, weakness, apathy, stupor, coma</a:t>
                      </a:r>
                    </a:p>
                    <a:p>
                      <a:pPr marL="342900" indent="-342900" algn="l">
                        <a:buFont typeface="+mj-lt"/>
                        <a:buAutoNum type="arabicPeriod"/>
                      </a:pPr>
                      <a:r>
                        <a:rPr lang="en" sz="1700" baseline="0" dirty="0"/>
                        <a:t>INCREASED INTRACRANIAL PRESSURE: headache, bradycardia, nausea, nausea, central vomiting</a:t>
                      </a:r>
                    </a:p>
                    <a:p>
                      <a:pPr marL="342900" indent="-342900" algn="l">
                        <a:buFont typeface="+mj-lt"/>
                        <a:buAutoNum type="arabicPeriod"/>
                      </a:pPr>
                      <a:r>
                        <a:rPr lang="en" sz="1700" baseline="0" dirty="0"/>
                        <a:t>MUSCLE CRAMPS due to spasm of myofibrils</a:t>
                      </a:r>
                      <a:endParaRPr lang="en-US" sz="1700" dirty="0"/>
                    </a:p>
                  </a:txBody>
                  <a:tcPr anchor="ctr"/>
                </a:tc>
                <a:extLst>
                  <a:ext uri="{0D108BD9-81ED-4DB2-BD59-A6C34878D82A}">
                    <a16:rowId xmlns:a16="http://schemas.microsoft.com/office/drawing/2014/main" val="3624497006"/>
                  </a:ext>
                </a:extLst>
              </a:tr>
            </a:tbl>
          </a:graphicData>
        </a:graphic>
      </p:graphicFrame>
      <p:sp>
        <p:nvSpPr>
          <p:cNvPr id="2" name="Slide Number Placeholder 1"/>
          <p:cNvSpPr>
            <a:spLocks noGrp="1"/>
          </p:cNvSpPr>
          <p:nvPr>
            <p:ph type="sldNum" sz="quarter" idx="12"/>
          </p:nvPr>
        </p:nvSpPr>
        <p:spPr/>
        <p:txBody>
          <a:bodyPr/>
          <a:lstStyle/>
          <a:p>
            <a:fld id="{A134EC62-E7B5-4728-A7FE-3758188B631D}" type="slidenum">
              <a:rPr lang="en-US" smtClean="0"/>
              <a:t>35</a:t>
            </a:fld>
            <a:endParaRPr lang="en-US"/>
          </a:p>
        </p:txBody>
      </p:sp>
    </p:spTree>
    <p:extLst>
      <p:ext uri="{BB962C8B-B14F-4D97-AF65-F5344CB8AC3E}">
        <p14:creationId xmlns:p14="http://schemas.microsoft.com/office/powerpoint/2010/main" val="1787380178"/>
      </p:ext>
    </p:extLst>
  </p:cSld>
  <p:clrMapOvr>
    <a:masterClrMapping/>
  </p:clrMapOvr>
  <mc:AlternateContent xmlns:mc="http://schemas.openxmlformats.org/markup-compatibility/2006" xmlns:p14="http://schemas.microsoft.com/office/powerpoint/2010/main">
    <mc:Choice Requires="p14">
      <p:transition spd="slow" p14:dur="2000" advTm="15409"/>
    </mc:Choice>
    <mc:Fallback xmlns="">
      <p:transition spd="slow" advTm="15409"/>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Isoosmolar (isotonic) disorders</a:t>
            </a:r>
            <a:endParaRPr lang="en-US" dirty="0"/>
          </a:p>
        </p:txBody>
      </p:sp>
      <p:sp>
        <p:nvSpPr>
          <p:cNvPr id="3" name="Content Placeholder 2"/>
          <p:cNvSpPr>
            <a:spLocks noGrp="1"/>
          </p:cNvSpPr>
          <p:nvPr>
            <p:ph idx="1"/>
          </p:nvPr>
        </p:nvSpPr>
        <p:spPr/>
        <p:txBody>
          <a:bodyPr>
            <a:noAutofit/>
          </a:bodyPr>
          <a:lstStyle/>
          <a:p>
            <a:pPr marL="62866" marR="1032510" indent="0">
              <a:lnSpc>
                <a:spcPct val="120000"/>
              </a:lnSpc>
              <a:spcBef>
                <a:spcPts val="0"/>
              </a:spcBef>
              <a:buNone/>
              <a:tabLst>
                <a:tab pos="520700" algn="l"/>
              </a:tabLst>
            </a:pPr>
            <a:r>
              <a:rPr lang="en" sz="2400" b="1" spc="-10" dirty="0">
                <a:solidFill>
                  <a:srgbClr val="C00000"/>
                </a:solidFill>
                <a:cs typeface="Calibri"/>
              </a:rPr>
              <a:t>1.</a:t>
            </a:r>
            <a:r>
              <a:rPr lang="en" sz="2400" spc="-10" dirty="0">
                <a:solidFill>
                  <a:srgbClr val="C00000"/>
                </a:solidFill>
                <a:cs typeface="Times New Roman"/>
              </a:rPr>
              <a:t> </a:t>
            </a:r>
            <a:r>
              <a:rPr lang="en" sz="2400" b="1" spc="-15" dirty="0">
                <a:solidFill>
                  <a:srgbClr val="C00000"/>
                </a:solidFill>
                <a:cs typeface="Calibri"/>
              </a:rPr>
              <a:t>Isoosmolar </a:t>
            </a:r>
            <a:r>
              <a:rPr lang="en" sz="2400" b="1" dirty="0">
                <a:solidFill>
                  <a:srgbClr val="C00000"/>
                </a:solidFill>
                <a:cs typeface="Calibri"/>
              </a:rPr>
              <a:t>hyperhydration </a:t>
            </a:r>
            <a:r>
              <a:rPr lang="en" sz="2400" dirty="0">
                <a:solidFill>
                  <a:srgbClr val="C00000"/>
                </a:solidFill>
                <a:cs typeface="Calibri"/>
              </a:rPr>
              <a:t>: </a:t>
            </a:r>
            <a:r>
              <a:rPr lang="en" sz="2400" dirty="0">
                <a:cs typeface="Calibri"/>
              </a:rPr>
              <a:t>increase in </a:t>
            </a:r>
            <a:r>
              <a:rPr lang="en" sz="2400" spc="-5" dirty="0">
                <a:cs typeface="Calibri"/>
              </a:rPr>
              <a:t>isoosmolar </a:t>
            </a:r>
            <a:r>
              <a:rPr lang="en" sz="2400" spc="-20" dirty="0">
                <a:cs typeface="Calibri"/>
              </a:rPr>
              <a:t>volume</a:t>
            </a:r>
            <a:r>
              <a:rPr lang="en" sz="2400" spc="10" dirty="0">
                <a:cs typeface="Calibri"/>
              </a:rPr>
              <a:t> </a:t>
            </a:r>
            <a:r>
              <a:rPr lang="en" sz="2400" spc="-10" dirty="0">
                <a:cs typeface="Calibri"/>
              </a:rPr>
              <a:t>ECF</a:t>
            </a:r>
            <a:endParaRPr lang="sr-Cyrl-RS" sz="2400" dirty="0">
              <a:cs typeface="Calibri"/>
            </a:endParaRPr>
          </a:p>
          <a:p>
            <a:pPr marL="63500">
              <a:lnSpc>
                <a:spcPct val="120000"/>
              </a:lnSpc>
              <a:spcBef>
                <a:spcPts val="0"/>
              </a:spcBef>
            </a:pPr>
            <a:r>
              <a:rPr lang="en" sz="2400" b="1" spc="-10" dirty="0">
                <a:cs typeface="Calibri"/>
              </a:rPr>
              <a:t>Etiology:</a:t>
            </a:r>
            <a:endParaRPr lang="sr-Cyrl-RS" sz="2400" dirty="0">
              <a:cs typeface="Calibri"/>
            </a:endParaRPr>
          </a:p>
          <a:p>
            <a:pPr marL="520700" indent="-457834">
              <a:lnSpc>
                <a:spcPct val="120000"/>
              </a:lnSpc>
              <a:spcBef>
                <a:spcPts val="0"/>
              </a:spcBef>
              <a:buChar char="-"/>
              <a:tabLst>
                <a:tab pos="520700" algn="l"/>
                <a:tab pos="521334" algn="l"/>
              </a:tabLst>
            </a:pPr>
            <a:r>
              <a:rPr lang="en" sz="2400" spc="-20" dirty="0">
                <a:cs typeface="Calibri"/>
              </a:rPr>
              <a:t>i.v. </a:t>
            </a:r>
            <a:r>
              <a:rPr lang="en" sz="2400" dirty="0">
                <a:cs typeface="Calibri"/>
              </a:rPr>
              <a:t>application of normo-osmolar </a:t>
            </a:r>
            <a:r>
              <a:rPr lang="en" sz="2400" spc="-5" dirty="0">
                <a:cs typeface="Calibri"/>
              </a:rPr>
              <a:t>NaCl solutions</a:t>
            </a:r>
            <a:r>
              <a:rPr lang="en" sz="2400" spc="70" dirty="0">
                <a:cs typeface="Calibri"/>
              </a:rPr>
              <a:t> </a:t>
            </a:r>
            <a:r>
              <a:rPr lang="en" sz="2400" spc="-5" dirty="0">
                <a:cs typeface="Calibri"/>
              </a:rPr>
              <a:t>(0.9%)</a:t>
            </a:r>
            <a:endParaRPr lang="en-US" sz="2400" dirty="0">
              <a:cs typeface="Calibri"/>
            </a:endParaRPr>
          </a:p>
          <a:p>
            <a:pPr marL="520700" indent="-457834">
              <a:lnSpc>
                <a:spcPct val="120000"/>
              </a:lnSpc>
              <a:spcBef>
                <a:spcPts val="0"/>
              </a:spcBef>
              <a:buChar char="-"/>
              <a:tabLst>
                <a:tab pos="520700" algn="l"/>
                <a:tab pos="521334" algn="l"/>
              </a:tabLst>
            </a:pPr>
            <a:r>
              <a:rPr lang="en" sz="2400" spc="-5" dirty="0">
                <a:cs typeface="Calibri"/>
              </a:rPr>
              <a:t>hyperaldosteronism (retention of </a:t>
            </a:r>
            <a:r>
              <a:rPr lang="en" sz="2400" dirty="0">
                <a:cs typeface="Calibri"/>
              </a:rPr>
              <a:t>Na </a:t>
            </a:r>
            <a:r>
              <a:rPr lang="en" sz="2400" baseline="26881" dirty="0">
                <a:cs typeface="Calibri"/>
              </a:rPr>
              <a:t>+ </a:t>
            </a:r>
            <a:r>
              <a:rPr lang="en" sz="2400" dirty="0">
                <a:cs typeface="Calibri"/>
              </a:rPr>
              <a:t>i</a:t>
            </a:r>
            <a:r>
              <a:rPr lang="en" sz="2400" spc="-195" dirty="0">
                <a:cs typeface="Calibri"/>
              </a:rPr>
              <a:t> </a:t>
            </a:r>
            <a:r>
              <a:rPr lang="en" sz="2400" spc="10" dirty="0">
                <a:cs typeface="Calibri"/>
              </a:rPr>
              <a:t>H </a:t>
            </a:r>
            <a:r>
              <a:rPr lang="en" sz="2400" spc="15" baseline="-19713" dirty="0">
                <a:cs typeface="Calibri"/>
              </a:rPr>
              <a:t>2 </a:t>
            </a:r>
            <a:r>
              <a:rPr lang="en" sz="2400" spc="10" dirty="0">
                <a:cs typeface="Calibri"/>
              </a:rPr>
              <a:t>O).</a:t>
            </a:r>
            <a:endParaRPr lang="en-US" sz="2400" dirty="0">
              <a:cs typeface="Calibri"/>
            </a:endParaRPr>
          </a:p>
          <a:p>
            <a:pPr marL="63500">
              <a:lnSpc>
                <a:spcPct val="120000"/>
              </a:lnSpc>
              <a:spcBef>
                <a:spcPts val="0"/>
              </a:spcBef>
            </a:pPr>
            <a:r>
              <a:rPr lang="en" sz="2400" b="1" spc="-10" dirty="0">
                <a:cs typeface="Calibri"/>
              </a:rPr>
              <a:t>Pathophysiological</a:t>
            </a:r>
            <a:r>
              <a:rPr lang="en" sz="2400" b="1" spc="-30" dirty="0">
                <a:cs typeface="Calibri"/>
              </a:rPr>
              <a:t> </a:t>
            </a:r>
            <a:r>
              <a:rPr lang="en" sz="2400" b="1" spc="-5" dirty="0">
                <a:cs typeface="Calibri"/>
              </a:rPr>
              <a:t>consequences:</a:t>
            </a:r>
            <a:endParaRPr lang="sr-Cyrl-RS" sz="2400" dirty="0">
              <a:cs typeface="Calibri"/>
            </a:endParaRPr>
          </a:p>
          <a:p>
            <a:pPr marL="62866" indent="0">
              <a:lnSpc>
                <a:spcPct val="120000"/>
              </a:lnSpc>
              <a:spcBef>
                <a:spcPts val="0"/>
              </a:spcBef>
              <a:buNone/>
              <a:tabLst>
                <a:tab pos="520700" algn="l"/>
                <a:tab pos="521334" algn="l"/>
              </a:tabLst>
            </a:pPr>
            <a:r>
              <a:rPr lang="en" sz="2400" spc="5" dirty="0">
                <a:cs typeface="Calibri"/>
              </a:rPr>
              <a:t>- symptoms </a:t>
            </a:r>
            <a:r>
              <a:rPr lang="en" sz="2400" dirty="0">
                <a:cs typeface="Calibri"/>
              </a:rPr>
              <a:t>and </a:t>
            </a:r>
            <a:r>
              <a:rPr lang="en" sz="2400" spc="-10" dirty="0">
                <a:cs typeface="Calibri"/>
              </a:rPr>
              <a:t>signs</a:t>
            </a:r>
            <a:r>
              <a:rPr lang="en" sz="2400" spc="-110" dirty="0">
                <a:cs typeface="Calibri"/>
              </a:rPr>
              <a:t> of </a:t>
            </a:r>
            <a:r>
              <a:rPr lang="en" sz="2400" b="1" spc="-10" dirty="0">
                <a:solidFill>
                  <a:srgbClr val="0070C0"/>
                </a:solidFill>
                <a:cs typeface="Calibri"/>
              </a:rPr>
              <a:t>hypervolemia </a:t>
            </a:r>
            <a:r>
              <a:rPr lang="en" sz="2400" spc="-10" dirty="0">
                <a:cs typeface="Calibri"/>
              </a:rPr>
              <a:t>: weight gain, increased pulse over overfilled blood vessels, increase in arterial pressure, dilated and overfilled venous blood vessels, congestive heart failure, increased amount of excreted urine</a:t>
            </a:r>
            <a:endParaRPr lang="sr-Cyrl-RS" sz="2400" dirty="0">
              <a:cs typeface="Calibri"/>
            </a:endParaRPr>
          </a:p>
          <a:p>
            <a:pPr>
              <a:lnSpc>
                <a:spcPct val="120000"/>
              </a:lnSpc>
              <a:spcBef>
                <a:spcPts val="0"/>
              </a:spcBef>
            </a:pPr>
            <a:endParaRPr lang="sr-Cyrl-RS" sz="2400" dirty="0">
              <a:cs typeface="Calibri"/>
            </a:endParaRPr>
          </a:p>
          <a:p>
            <a:pPr>
              <a:lnSpc>
                <a:spcPct val="120000"/>
              </a:lnSpc>
              <a:spcBef>
                <a:spcPts val="0"/>
              </a:spcBef>
            </a:pPr>
            <a:endParaRPr lang="en-US" sz="2400" dirty="0"/>
          </a:p>
        </p:txBody>
      </p:sp>
      <p:sp>
        <p:nvSpPr>
          <p:cNvPr id="4" name="Slide Number Placeholder 3"/>
          <p:cNvSpPr>
            <a:spLocks noGrp="1"/>
          </p:cNvSpPr>
          <p:nvPr>
            <p:ph type="sldNum" sz="quarter" idx="12"/>
          </p:nvPr>
        </p:nvSpPr>
        <p:spPr/>
        <p:txBody>
          <a:bodyPr/>
          <a:lstStyle/>
          <a:p>
            <a:fld id="{A134EC62-E7B5-4728-A7FE-3758188B631D}" type="slidenum">
              <a:rPr lang="en-US" smtClean="0"/>
              <a:t>36</a:t>
            </a:fld>
            <a:endParaRPr lang="en-US"/>
          </a:p>
        </p:txBody>
      </p:sp>
    </p:spTree>
    <p:extLst>
      <p:ext uri="{BB962C8B-B14F-4D97-AF65-F5344CB8AC3E}">
        <p14:creationId xmlns:p14="http://schemas.microsoft.com/office/powerpoint/2010/main" val="1569253657"/>
      </p:ext>
    </p:extLst>
  </p:cSld>
  <p:clrMapOvr>
    <a:masterClrMapping/>
  </p:clrMapOvr>
  <mc:AlternateContent xmlns:mc="http://schemas.openxmlformats.org/markup-compatibility/2006" xmlns:p14="http://schemas.microsoft.com/office/powerpoint/2010/main">
    <mc:Choice Requires="p14">
      <p:transition spd="slow" p14:dur="2000" advTm="63690"/>
    </mc:Choice>
    <mc:Fallback xmlns="">
      <p:transition spd="slow" advTm="6369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Isoosmolar (isotonic) disorders</a:t>
            </a:r>
            <a:endParaRPr lang="en-US" dirty="0"/>
          </a:p>
        </p:txBody>
      </p:sp>
      <p:sp>
        <p:nvSpPr>
          <p:cNvPr id="3" name="Content Placeholder 2"/>
          <p:cNvSpPr>
            <a:spLocks noGrp="1"/>
          </p:cNvSpPr>
          <p:nvPr>
            <p:ph idx="1"/>
          </p:nvPr>
        </p:nvSpPr>
        <p:spPr/>
        <p:txBody>
          <a:bodyPr>
            <a:noAutofit/>
          </a:bodyPr>
          <a:lstStyle/>
          <a:p>
            <a:pPr marL="62866" marR="1633220" indent="0">
              <a:lnSpc>
                <a:spcPct val="120000"/>
              </a:lnSpc>
              <a:spcBef>
                <a:spcPts val="0"/>
              </a:spcBef>
              <a:buNone/>
              <a:tabLst>
                <a:tab pos="434975" algn="l"/>
              </a:tabLst>
            </a:pPr>
            <a:r>
              <a:rPr lang="en" sz="2400" b="1" spc="-10" dirty="0">
                <a:solidFill>
                  <a:srgbClr val="C00000"/>
                </a:solidFill>
                <a:cs typeface="Calibri"/>
              </a:rPr>
              <a:t>2 .</a:t>
            </a:r>
            <a:r>
              <a:rPr lang="en" sz="2400" spc="-10" dirty="0">
                <a:solidFill>
                  <a:srgbClr val="C00000"/>
                </a:solidFill>
                <a:cs typeface="Times New Roman"/>
              </a:rPr>
              <a:t> </a:t>
            </a:r>
            <a:r>
              <a:rPr lang="en" sz="2400" b="1" spc="-15" dirty="0">
                <a:solidFill>
                  <a:srgbClr val="C00000"/>
                </a:solidFill>
                <a:cs typeface="Calibri"/>
              </a:rPr>
              <a:t>Isoosmolar </a:t>
            </a:r>
            <a:r>
              <a:rPr lang="en" sz="2400" b="1" dirty="0">
                <a:solidFill>
                  <a:srgbClr val="C00000"/>
                </a:solidFill>
                <a:cs typeface="Calibri"/>
              </a:rPr>
              <a:t>dehydration: </a:t>
            </a:r>
            <a:r>
              <a:rPr lang="en" sz="2400" spc="10" dirty="0">
                <a:cs typeface="Calibri"/>
              </a:rPr>
              <a:t>decrease</a:t>
            </a:r>
            <a:r>
              <a:rPr lang="en" sz="2400" spc="-95" dirty="0">
                <a:cs typeface="Calibri"/>
              </a:rPr>
              <a:t> </a:t>
            </a:r>
            <a:r>
              <a:rPr lang="en" sz="2400" spc="-5" dirty="0">
                <a:cs typeface="Calibri"/>
              </a:rPr>
              <a:t>iso-osmolar </a:t>
            </a:r>
            <a:r>
              <a:rPr lang="en" sz="2400" spc="-20" dirty="0">
                <a:cs typeface="Calibri"/>
              </a:rPr>
              <a:t>volume</a:t>
            </a:r>
            <a:r>
              <a:rPr lang="en" sz="2400" spc="10" dirty="0">
                <a:cs typeface="Calibri"/>
              </a:rPr>
              <a:t> </a:t>
            </a:r>
            <a:r>
              <a:rPr lang="en" sz="2400" spc="-10" dirty="0">
                <a:cs typeface="Calibri"/>
              </a:rPr>
              <a:t>ECF</a:t>
            </a:r>
            <a:endParaRPr lang="sr-Cyrl-RS" sz="2400" dirty="0">
              <a:cs typeface="Calibri"/>
            </a:endParaRPr>
          </a:p>
          <a:p>
            <a:pPr marL="130175">
              <a:lnSpc>
                <a:spcPct val="120000"/>
              </a:lnSpc>
              <a:spcBef>
                <a:spcPts val="0"/>
              </a:spcBef>
            </a:pPr>
            <a:r>
              <a:rPr lang="en" sz="2400" b="1" spc="-10" dirty="0">
                <a:cs typeface="Calibri"/>
              </a:rPr>
              <a:t>Etiology: </a:t>
            </a:r>
            <a:r>
              <a:rPr lang="en" sz="2400" dirty="0">
                <a:cs typeface="Calibri"/>
              </a:rPr>
              <a:t>hemorrhages, </a:t>
            </a:r>
            <a:r>
              <a:rPr lang="en" sz="2400" spc="-5" dirty="0">
                <a:cs typeface="Calibri"/>
              </a:rPr>
              <a:t>extensive wounds, </a:t>
            </a:r>
            <a:r>
              <a:rPr lang="en" sz="2400" spc="5" dirty="0">
                <a:cs typeface="Calibri"/>
              </a:rPr>
              <a:t>extreme </a:t>
            </a:r>
            <a:r>
              <a:rPr lang="en" sz="2400" spc="10" dirty="0">
                <a:cs typeface="Calibri"/>
              </a:rPr>
              <a:t>sweating,</a:t>
            </a:r>
            <a:r>
              <a:rPr lang="en" sz="2400" spc="-200" dirty="0">
                <a:cs typeface="Calibri"/>
              </a:rPr>
              <a:t> </a:t>
            </a:r>
            <a:r>
              <a:rPr lang="en" sz="2400" spc="-20" dirty="0">
                <a:cs typeface="Calibri"/>
              </a:rPr>
              <a:t>loss</a:t>
            </a:r>
            <a:r>
              <a:rPr lang="en" sz="2400" dirty="0">
                <a:cs typeface="Calibri"/>
              </a:rPr>
              <a:t> of </a:t>
            </a:r>
            <a:r>
              <a:rPr lang="en" sz="2400" spc="-5" dirty="0">
                <a:cs typeface="Calibri"/>
              </a:rPr>
              <a:t>fluids </a:t>
            </a:r>
            <a:r>
              <a:rPr lang="en" sz="2400" spc="5" dirty="0">
                <a:cs typeface="Calibri"/>
              </a:rPr>
              <a:t>via </a:t>
            </a:r>
            <a:r>
              <a:rPr lang="en" sz="2400" spc="-20" dirty="0">
                <a:cs typeface="Calibri"/>
              </a:rPr>
              <a:t>DIG, </a:t>
            </a:r>
            <a:r>
              <a:rPr lang="en" sz="2400" spc="10" dirty="0">
                <a:cs typeface="Calibri"/>
              </a:rPr>
              <a:t>reduced </a:t>
            </a:r>
            <a:r>
              <a:rPr lang="en" sz="2400" spc="-15" dirty="0">
                <a:cs typeface="Calibri"/>
              </a:rPr>
              <a:t>intake</a:t>
            </a:r>
            <a:r>
              <a:rPr lang="en" sz="2400" spc="-195" dirty="0">
                <a:cs typeface="Calibri"/>
              </a:rPr>
              <a:t> of </a:t>
            </a:r>
            <a:r>
              <a:rPr lang="en" sz="2400" spc="-10" dirty="0">
                <a:cs typeface="Calibri"/>
              </a:rPr>
              <a:t>liquids.</a:t>
            </a:r>
            <a:endParaRPr lang="sr-Cyrl-RS" sz="2400" dirty="0">
              <a:cs typeface="Calibri"/>
            </a:endParaRPr>
          </a:p>
          <a:p>
            <a:pPr marL="63500">
              <a:lnSpc>
                <a:spcPct val="120000"/>
              </a:lnSpc>
              <a:spcBef>
                <a:spcPts val="0"/>
              </a:spcBef>
            </a:pPr>
            <a:r>
              <a:rPr lang="en" sz="2400" b="1" spc="-10" dirty="0">
                <a:cs typeface="Calibri"/>
              </a:rPr>
              <a:t>Pathophysiological</a:t>
            </a:r>
            <a:r>
              <a:rPr lang="en" sz="2400" b="1" spc="-30" dirty="0">
                <a:cs typeface="Calibri"/>
              </a:rPr>
              <a:t> </a:t>
            </a:r>
            <a:r>
              <a:rPr lang="en" sz="2400" b="1" spc="-5" dirty="0">
                <a:cs typeface="Calibri"/>
              </a:rPr>
              <a:t>consequences:</a:t>
            </a:r>
            <a:endParaRPr lang="sr-Cyrl-RS" sz="2400" dirty="0">
              <a:cs typeface="Calibri"/>
            </a:endParaRPr>
          </a:p>
          <a:p>
            <a:pPr marL="0" indent="0">
              <a:lnSpc>
                <a:spcPct val="120000"/>
              </a:lnSpc>
              <a:spcBef>
                <a:spcPts val="0"/>
              </a:spcBef>
              <a:buNone/>
            </a:pPr>
            <a:r>
              <a:rPr lang="en" sz="2400" dirty="0">
                <a:cs typeface="Calibri"/>
              </a:rPr>
              <a:t>-</a:t>
            </a:r>
            <a:r>
              <a:rPr lang="en" sz="2400" b="1" dirty="0">
                <a:cs typeface="Calibri"/>
              </a:rPr>
              <a:t> </a:t>
            </a:r>
            <a:r>
              <a:rPr lang="en" sz="2400" spc="5" dirty="0">
                <a:cs typeface="Calibri"/>
              </a:rPr>
              <a:t>symptoms </a:t>
            </a:r>
            <a:r>
              <a:rPr lang="en" sz="2400" dirty="0">
                <a:cs typeface="Calibri"/>
              </a:rPr>
              <a:t>and </a:t>
            </a:r>
            <a:r>
              <a:rPr lang="en" sz="2400" spc="-10" dirty="0">
                <a:cs typeface="Calibri"/>
              </a:rPr>
              <a:t>signs of</a:t>
            </a:r>
            <a:r>
              <a:rPr lang="en" sz="2400" spc="-5" dirty="0">
                <a:cs typeface="Calibri"/>
              </a:rPr>
              <a:t> </a:t>
            </a:r>
            <a:r>
              <a:rPr lang="en" sz="2400" b="1" spc="-5" dirty="0">
                <a:solidFill>
                  <a:srgbClr val="0070C0"/>
                </a:solidFill>
                <a:cs typeface="Calibri"/>
              </a:rPr>
              <a:t>hypovolemia </a:t>
            </a:r>
            <a:r>
              <a:rPr lang="en" sz="2400" spc="-5" dirty="0">
                <a:cs typeface="Calibri"/>
              </a:rPr>
              <a:t>: decrease in body weight, poorly filled pulse of arterial blood vessels, decrease in arterial blood pressure, decreased hydration of the skin and mucous membranes, collapsed venous blood vessels, tachycardia, decrease in the amount of excreted urine</a:t>
            </a:r>
            <a:endParaRPr lang="sr-Cyrl-RS" sz="2400" dirty="0">
              <a:solidFill>
                <a:srgbClr val="0070C0"/>
              </a:solidFill>
              <a:cs typeface="Calibri"/>
            </a:endParaRPr>
          </a:p>
          <a:p>
            <a:pPr>
              <a:lnSpc>
                <a:spcPct val="120000"/>
              </a:lnSpc>
              <a:spcBef>
                <a:spcPts val="0"/>
              </a:spcBef>
            </a:pPr>
            <a:endParaRPr lang="en-US" sz="2400" dirty="0"/>
          </a:p>
        </p:txBody>
      </p:sp>
      <p:sp>
        <p:nvSpPr>
          <p:cNvPr id="4" name="Slide Number Placeholder 3"/>
          <p:cNvSpPr>
            <a:spLocks noGrp="1"/>
          </p:cNvSpPr>
          <p:nvPr>
            <p:ph type="sldNum" sz="quarter" idx="12"/>
          </p:nvPr>
        </p:nvSpPr>
        <p:spPr/>
        <p:txBody>
          <a:bodyPr/>
          <a:lstStyle/>
          <a:p>
            <a:fld id="{A134EC62-E7B5-4728-A7FE-3758188B631D}" type="slidenum">
              <a:rPr lang="en-US" smtClean="0"/>
              <a:t>37</a:t>
            </a:fld>
            <a:endParaRPr lang="en-US"/>
          </a:p>
        </p:txBody>
      </p:sp>
    </p:spTree>
    <p:extLst>
      <p:ext uri="{BB962C8B-B14F-4D97-AF65-F5344CB8AC3E}">
        <p14:creationId xmlns:p14="http://schemas.microsoft.com/office/powerpoint/2010/main" val="150815237"/>
      </p:ext>
    </p:extLst>
  </p:cSld>
  <p:clrMapOvr>
    <a:masterClrMapping/>
  </p:clrMapOvr>
  <mc:AlternateContent xmlns:mc="http://schemas.openxmlformats.org/markup-compatibility/2006" xmlns:p14="http://schemas.microsoft.com/office/powerpoint/2010/main">
    <mc:Choice Requires="p14">
      <p:transition spd="slow" p14:dur="2000" advTm="63521"/>
    </mc:Choice>
    <mc:Fallback xmlns="">
      <p:transition spd="slow" advTm="63521"/>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Hypoosmolar (hypotonic) disorders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 dirty="0"/>
              <a:t>Hypoosmolar disorders include conditions in which the osmolarity of the extracellular fluid is </a:t>
            </a:r>
            <a:r>
              <a:rPr lang="en" b="1" dirty="0">
                <a:solidFill>
                  <a:srgbClr val="0070C0"/>
                </a:solidFill>
              </a:rPr>
              <a:t>reduced</a:t>
            </a:r>
          </a:p>
          <a:p>
            <a:pPr marL="0" indent="0">
              <a:buNone/>
            </a:pPr>
            <a:r>
              <a:rPr lang="en" dirty="0"/>
              <a:t>Two groups of causes can lead to these disorders:</a:t>
            </a:r>
          </a:p>
          <a:p>
            <a:pPr marL="514350" indent="-514350">
              <a:buFont typeface="+mj-lt"/>
              <a:buAutoNum type="arabicPeriod"/>
            </a:pPr>
            <a:r>
              <a:rPr lang="en" dirty="0">
                <a:solidFill>
                  <a:srgbClr val="C00000"/>
                </a:solidFill>
              </a:rPr>
              <a:t>reduced amount of sodium in ECF </a:t>
            </a:r>
            <a:r>
              <a:rPr lang="en" dirty="0"/>
              <a:t>(due to loss of sodium from the body or insufficient intake)</a:t>
            </a:r>
          </a:p>
          <a:p>
            <a:pPr marL="514350" indent="-514350">
              <a:buFont typeface="+mj-lt"/>
              <a:buAutoNum type="arabicPeriod"/>
            </a:pPr>
            <a:r>
              <a:rPr lang="en" dirty="0">
                <a:solidFill>
                  <a:srgbClr val="C00000"/>
                </a:solidFill>
              </a:rPr>
              <a:t>excess water </a:t>
            </a:r>
            <a:r>
              <a:rPr lang="en" dirty="0"/>
              <a:t>(due to inappropriate retention, and less often due to excessive intake of water)</a:t>
            </a:r>
          </a:p>
          <a:p>
            <a:pPr marL="514350" indent="-514350">
              <a:buFont typeface="+mj-lt"/>
              <a:buAutoNum type="arabicPeriod"/>
            </a:pPr>
            <a:r>
              <a:rPr lang="en" dirty="0">
                <a:solidFill>
                  <a:srgbClr val="C00000"/>
                </a:solidFill>
              </a:rPr>
              <a:t>combination</a:t>
            </a:r>
          </a:p>
          <a:p>
            <a:pPr marL="0" indent="0">
              <a:buNone/>
            </a:pPr>
            <a:r>
              <a:rPr lang="en" dirty="0"/>
              <a:t>Regardless of the cause, the following disorders occur in the body: </a:t>
            </a:r>
            <a:r>
              <a:rPr lang="en" dirty="0">
                <a:solidFill>
                  <a:srgbClr val="0070C0"/>
                </a:solidFill>
              </a:rPr>
              <a:t>hyponatremia </a:t>
            </a:r>
            <a:r>
              <a:rPr lang="en" dirty="0"/>
              <a:t>, </a:t>
            </a:r>
            <a:r>
              <a:rPr lang="en" dirty="0">
                <a:solidFill>
                  <a:srgbClr val="0070C0"/>
                </a:solidFill>
              </a:rPr>
              <a:t>hypochloremia </a:t>
            </a:r>
            <a:r>
              <a:rPr lang="en" dirty="0"/>
              <a:t>, </a:t>
            </a:r>
            <a:r>
              <a:rPr lang="en" dirty="0">
                <a:solidFill>
                  <a:srgbClr val="0070C0"/>
                </a:solidFill>
              </a:rPr>
              <a:t>hypoosmolarity </a:t>
            </a:r>
            <a:r>
              <a:rPr lang="en" dirty="0"/>
              <a:t>and </a:t>
            </a:r>
            <a:r>
              <a:rPr lang="en" dirty="0">
                <a:solidFill>
                  <a:srgbClr val="0070C0"/>
                </a:solidFill>
              </a:rPr>
              <a:t>intracellular hyperhydration </a:t>
            </a:r>
            <a:r>
              <a:rPr lang="en" dirty="0"/>
              <a:t>.</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38</a:t>
            </a:fld>
            <a:endParaRPr lang="en-US"/>
          </a:p>
        </p:txBody>
      </p:sp>
    </p:spTree>
    <p:extLst>
      <p:ext uri="{BB962C8B-B14F-4D97-AF65-F5344CB8AC3E}">
        <p14:creationId xmlns:p14="http://schemas.microsoft.com/office/powerpoint/2010/main" val="146677774"/>
      </p:ext>
    </p:extLst>
  </p:cSld>
  <p:clrMapOvr>
    <a:masterClrMapping/>
  </p:clrMapOvr>
  <mc:AlternateContent xmlns:mc="http://schemas.openxmlformats.org/markup-compatibility/2006" xmlns:p14="http://schemas.microsoft.com/office/powerpoint/2010/main">
    <mc:Choice Requires="p14">
      <p:transition spd="slow" p14:dur="2000" advTm="41963"/>
    </mc:Choice>
    <mc:Fallback xmlns="">
      <p:transition spd="slow" advTm="41963"/>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76201" y="0"/>
            <a:ext cx="12192000" cy="693780"/>
          </a:xfrm>
          <a:prstGeom prst="rect">
            <a:avLst/>
          </a:prstGeom>
        </p:spPr>
        <p:txBody>
          <a:bodyPr vert="horz" wrap="square" lIns="0" tIns="16510" rIns="0" bIns="0" rtlCol="0">
            <a:spAutoFit/>
          </a:bodyPr>
          <a:lstStyle/>
          <a:p>
            <a:pPr marL="12700" algn="ctr">
              <a:lnSpc>
                <a:spcPct val="100000"/>
              </a:lnSpc>
              <a:spcBef>
                <a:spcPts val="130"/>
              </a:spcBef>
            </a:pPr>
            <a:r>
              <a:rPr spc="5" dirty="0"/>
              <a:t>hypoosmolar (hypotonic)</a:t>
            </a:r>
            <a:r>
              <a:rPr spc="-180" dirty="0"/>
              <a:t> </a:t>
            </a:r>
            <a:r>
              <a:rPr spc="15" dirty="0"/>
              <a:t>disorders</a:t>
            </a:r>
          </a:p>
        </p:txBody>
      </p:sp>
      <p:graphicFrame>
        <p:nvGraphicFramePr>
          <p:cNvPr id="5" name="object 4"/>
          <p:cNvGraphicFramePr>
            <a:graphicFrameLocks noGrp="1"/>
          </p:cNvGraphicFramePr>
          <p:nvPr>
            <p:extLst>
              <p:ext uri="{D42A27DB-BD31-4B8C-83A1-F6EECF244321}">
                <p14:modId xmlns:p14="http://schemas.microsoft.com/office/powerpoint/2010/main" val="3845825221"/>
              </p:ext>
            </p:extLst>
          </p:nvPr>
        </p:nvGraphicFramePr>
        <p:xfrm>
          <a:off x="87089" y="720903"/>
          <a:ext cx="11965576" cy="5644505"/>
        </p:xfrm>
        <a:graphic>
          <a:graphicData uri="http://schemas.openxmlformats.org/drawingml/2006/table">
            <a:tbl>
              <a:tblPr firstRow="1" bandRow="1">
                <a:tableStyleId>{2D5ABB26-0587-4C30-8999-92F81FD0307C}</a:tableStyleId>
              </a:tblPr>
              <a:tblGrid>
                <a:gridCol w="2309147">
                  <a:extLst>
                    <a:ext uri="{9D8B030D-6E8A-4147-A177-3AD203B41FA5}">
                      <a16:colId xmlns:a16="http://schemas.microsoft.com/office/drawing/2014/main" val="20000"/>
                    </a:ext>
                  </a:extLst>
                </a:gridCol>
                <a:gridCol w="3673641">
                  <a:extLst>
                    <a:ext uri="{9D8B030D-6E8A-4147-A177-3AD203B41FA5}">
                      <a16:colId xmlns:a16="http://schemas.microsoft.com/office/drawing/2014/main" val="20001"/>
                    </a:ext>
                  </a:extLst>
                </a:gridCol>
                <a:gridCol w="2991394">
                  <a:extLst>
                    <a:ext uri="{9D8B030D-6E8A-4147-A177-3AD203B41FA5}">
                      <a16:colId xmlns:a16="http://schemas.microsoft.com/office/drawing/2014/main" val="20002"/>
                    </a:ext>
                  </a:extLst>
                </a:gridCol>
                <a:gridCol w="2991394">
                  <a:extLst>
                    <a:ext uri="{9D8B030D-6E8A-4147-A177-3AD203B41FA5}">
                      <a16:colId xmlns:a16="http://schemas.microsoft.com/office/drawing/2014/main" val="20003"/>
                    </a:ext>
                  </a:extLst>
                </a:gridCol>
              </a:tblGrid>
              <a:tr h="1014672">
                <a:tc>
                  <a:txBody>
                    <a:bodyPr/>
                    <a:lstStyle/>
                    <a:p>
                      <a:pPr marL="91440">
                        <a:lnSpc>
                          <a:spcPct val="100000"/>
                        </a:lnSpc>
                        <a:spcBef>
                          <a:spcPts val="320"/>
                        </a:spcBef>
                      </a:pPr>
                      <a:r>
                        <a:rPr sz="1600" b="1" spc="-5" dirty="0">
                          <a:latin typeface="Calibri"/>
                          <a:cs typeface="Calibri"/>
                        </a:rPr>
                        <a:t>Cause</a:t>
                      </a:r>
                      <a:endParaRPr sz="1600" dirty="0">
                        <a:latin typeface="Calibri"/>
                        <a:cs typeface="Calibri"/>
                      </a:endParaRPr>
                    </a:p>
                  </a:txBody>
                  <a:tcPr marL="0" marR="0" marT="40640" marB="0">
                    <a:lnR w="19050">
                      <a:solidFill>
                        <a:srgbClr val="000000"/>
                      </a:solidFill>
                      <a:prstDash val="solid"/>
                    </a:lnR>
                    <a:lnB w="19050">
                      <a:solidFill>
                        <a:srgbClr val="000000"/>
                      </a:solidFill>
                      <a:prstDash val="solid"/>
                    </a:lnB>
                    <a:solidFill>
                      <a:srgbClr val="F2DCDB"/>
                    </a:solidFill>
                  </a:tcPr>
                </a:tc>
                <a:tc>
                  <a:txBody>
                    <a:bodyPr/>
                    <a:lstStyle/>
                    <a:p>
                      <a:pPr marL="93345">
                        <a:lnSpc>
                          <a:spcPct val="100000"/>
                        </a:lnSpc>
                        <a:spcBef>
                          <a:spcPts val="320"/>
                        </a:spcBef>
                      </a:pPr>
                      <a:r>
                        <a:rPr sz="1600" b="1" spc="10" dirty="0" err="1">
                          <a:latin typeface="Calibri"/>
                          <a:cs typeface="Calibri"/>
                        </a:rPr>
                        <a:t>Mechanism</a:t>
                      </a:r>
                      <a:endParaRPr sz="1600" dirty="0">
                        <a:latin typeface="Calibri"/>
                        <a:cs typeface="Calibri"/>
                      </a:endParaRPr>
                    </a:p>
                  </a:txBody>
                  <a:tcPr marL="0" marR="0" marT="40640" marB="0">
                    <a:lnL w="19050">
                      <a:solidFill>
                        <a:srgbClr val="000000"/>
                      </a:solidFill>
                      <a:prstDash val="solid"/>
                    </a:lnL>
                    <a:lnR w="19050">
                      <a:solidFill>
                        <a:srgbClr val="000000"/>
                      </a:solidFill>
                      <a:prstDash val="solid"/>
                    </a:lnR>
                    <a:lnB w="19050">
                      <a:solidFill>
                        <a:srgbClr val="000000"/>
                      </a:solidFill>
                      <a:prstDash val="solid"/>
                    </a:lnB>
                    <a:solidFill>
                      <a:srgbClr val="F2DCDB"/>
                    </a:solidFill>
                  </a:tcPr>
                </a:tc>
                <a:tc>
                  <a:txBody>
                    <a:bodyPr/>
                    <a:lstStyle/>
                    <a:p>
                      <a:pPr marL="95885" marR="415925">
                        <a:lnSpc>
                          <a:spcPct val="103000"/>
                        </a:lnSpc>
                        <a:spcBef>
                          <a:spcPts val="265"/>
                        </a:spcBef>
                      </a:pPr>
                      <a:r>
                        <a:rPr sz="1600" b="1" dirty="0">
                          <a:latin typeface="Calibri"/>
                          <a:cs typeface="Calibri"/>
                        </a:rPr>
                        <a:t>Effects </a:t>
                      </a:r>
                      <a:r>
                        <a:rPr sz="1600" b="1" spc="-10" dirty="0">
                          <a:latin typeface="Calibri"/>
                          <a:cs typeface="Calibri"/>
                        </a:rPr>
                        <a:t>on </a:t>
                      </a:r>
                      <a:r>
                        <a:rPr lang="en-US" sz="1600" b="1" spc="-20" dirty="0">
                          <a:latin typeface="Calibri"/>
                          <a:cs typeface="Calibri"/>
                        </a:rPr>
                        <a:t>ECF</a:t>
                      </a:r>
                      <a:endParaRPr sz="1600" dirty="0">
                        <a:latin typeface="Calibri"/>
                        <a:cs typeface="Calibri"/>
                      </a:endParaRPr>
                    </a:p>
                  </a:txBody>
                  <a:tcPr marL="0" marR="0" marT="33655" marB="0">
                    <a:lnL w="19050">
                      <a:solidFill>
                        <a:srgbClr val="000000"/>
                      </a:solidFill>
                      <a:prstDash val="solid"/>
                    </a:lnL>
                    <a:lnR w="19050">
                      <a:solidFill>
                        <a:srgbClr val="000000"/>
                      </a:solidFill>
                      <a:prstDash val="solid"/>
                    </a:lnR>
                    <a:lnB w="19050">
                      <a:solidFill>
                        <a:srgbClr val="000000"/>
                      </a:solidFill>
                      <a:prstDash val="solid"/>
                    </a:lnB>
                    <a:solidFill>
                      <a:srgbClr val="F2DCDB"/>
                    </a:solidFill>
                  </a:tcPr>
                </a:tc>
                <a:tc>
                  <a:txBody>
                    <a:bodyPr/>
                    <a:lstStyle/>
                    <a:p>
                      <a:pPr marL="98425" marR="461009">
                        <a:lnSpc>
                          <a:spcPct val="103000"/>
                        </a:lnSpc>
                        <a:spcBef>
                          <a:spcPts val="265"/>
                        </a:spcBef>
                      </a:pPr>
                      <a:r>
                        <a:rPr sz="1600" b="1" dirty="0">
                          <a:latin typeface="Calibri"/>
                          <a:cs typeface="Calibri"/>
                        </a:rPr>
                        <a:t>Effects </a:t>
                      </a:r>
                      <a:r>
                        <a:rPr sz="1600" b="1" spc="-10" dirty="0">
                          <a:latin typeface="Calibri"/>
                          <a:cs typeface="Calibri"/>
                        </a:rPr>
                        <a:t>on </a:t>
                      </a:r>
                      <a:r>
                        <a:rPr lang="en-US" sz="1600" b="1" spc="20" dirty="0">
                          <a:latin typeface="Calibri"/>
                          <a:cs typeface="Calibri"/>
                        </a:rPr>
                        <a:t>ICF</a:t>
                      </a:r>
                      <a:endParaRPr sz="1600" dirty="0">
                        <a:latin typeface="Calibri"/>
                        <a:cs typeface="Calibri"/>
                      </a:endParaRPr>
                    </a:p>
                  </a:txBody>
                  <a:tcPr marL="0" marR="0" marT="33655" marB="0">
                    <a:lnL w="19050">
                      <a:solidFill>
                        <a:srgbClr val="000000"/>
                      </a:solidFill>
                      <a:prstDash val="solid"/>
                    </a:lnL>
                    <a:lnB w="19050">
                      <a:solidFill>
                        <a:srgbClr val="000000"/>
                      </a:solidFill>
                      <a:prstDash val="solid"/>
                    </a:lnB>
                    <a:solidFill>
                      <a:srgbClr val="F2DCDB"/>
                    </a:solidFill>
                  </a:tcPr>
                </a:tc>
                <a:extLst>
                  <a:ext uri="{0D108BD9-81ED-4DB2-BD59-A6C34878D82A}">
                    <a16:rowId xmlns:a16="http://schemas.microsoft.com/office/drawing/2014/main" val="10000"/>
                  </a:ext>
                </a:extLst>
              </a:tr>
              <a:tr h="2434853">
                <a:tc>
                  <a:txBody>
                    <a:bodyPr/>
                    <a:lstStyle/>
                    <a:p>
                      <a:pPr marL="91440" marR="135890">
                        <a:lnSpc>
                          <a:spcPct val="102800"/>
                        </a:lnSpc>
                        <a:spcBef>
                          <a:spcPts val="210"/>
                        </a:spcBef>
                      </a:pPr>
                      <a:r>
                        <a:rPr sz="1600" b="1" dirty="0">
                          <a:latin typeface="Calibri"/>
                          <a:cs typeface="Calibri"/>
                        </a:rPr>
                        <a:t>Hypoosmolar </a:t>
                      </a:r>
                      <a:r>
                        <a:rPr sz="1600" b="1" spc="5" dirty="0">
                          <a:latin typeface="Calibri"/>
                          <a:cs typeface="Calibri"/>
                        </a:rPr>
                        <a:t>hyperhydration</a:t>
                      </a:r>
                      <a:endParaRPr sz="1600" dirty="0">
                        <a:latin typeface="Calibri"/>
                        <a:cs typeface="Calibri"/>
                      </a:endParaRPr>
                    </a:p>
                  </a:txBody>
                  <a:tcPr marL="0" marR="0" marT="26670" marB="0">
                    <a:lnR w="19050">
                      <a:solidFill>
                        <a:srgbClr val="000000"/>
                      </a:solidFill>
                      <a:prstDash val="solid"/>
                    </a:lnR>
                    <a:lnT w="19050">
                      <a:solidFill>
                        <a:srgbClr val="000000"/>
                      </a:solidFill>
                      <a:prstDash val="solid"/>
                    </a:lnT>
                    <a:lnB w="19050">
                      <a:solidFill>
                        <a:srgbClr val="000000"/>
                      </a:solidFill>
                      <a:prstDash val="solid"/>
                    </a:lnB>
                    <a:solidFill>
                      <a:srgbClr val="F2DCDB"/>
                    </a:solidFill>
                  </a:tcPr>
                </a:tc>
                <a:tc>
                  <a:txBody>
                    <a:bodyPr/>
                    <a:lstStyle/>
                    <a:p>
                      <a:pPr marL="93345">
                        <a:lnSpc>
                          <a:spcPct val="100000"/>
                        </a:lnSpc>
                        <a:spcBef>
                          <a:spcPts val="254"/>
                        </a:spcBef>
                      </a:pPr>
                      <a:r>
                        <a:rPr sz="1600" spc="15" dirty="0">
                          <a:latin typeface="Calibri"/>
                          <a:cs typeface="Calibri"/>
                        </a:rPr>
                        <a:t>INCREASED </a:t>
                      </a:r>
                      <a:r>
                        <a:rPr sz="1600" spc="10" dirty="0">
                          <a:latin typeface="Calibri"/>
                          <a:cs typeface="Calibri"/>
                        </a:rPr>
                        <a:t>VOLUME</a:t>
                      </a:r>
                      <a:r>
                        <a:rPr sz="1600" spc="-220" dirty="0">
                          <a:latin typeface="Calibri"/>
                          <a:cs typeface="Calibri"/>
                        </a:rPr>
                        <a:t> </a:t>
                      </a:r>
                      <a:r>
                        <a:rPr lang="en-US" sz="1600" spc="-220" dirty="0">
                          <a:latin typeface="Calibri"/>
                          <a:cs typeface="Calibri"/>
                        </a:rPr>
                        <a:t>OF     </a:t>
                      </a:r>
                      <a:r>
                        <a:rPr sz="1600" spc="10" dirty="0">
                          <a:latin typeface="Calibri"/>
                          <a:cs typeface="Calibri"/>
                        </a:rPr>
                        <a:t>WATER</a:t>
                      </a:r>
                      <a:endParaRPr sz="1600" dirty="0">
                        <a:latin typeface="Calibri"/>
                        <a:cs typeface="Calibri"/>
                      </a:endParaRPr>
                    </a:p>
                    <a:p>
                      <a:pPr marL="198120" indent="-105410">
                        <a:lnSpc>
                          <a:spcPts val="1664"/>
                        </a:lnSpc>
                        <a:spcBef>
                          <a:spcPts val="50"/>
                        </a:spcBef>
                        <a:buFont typeface="Arial"/>
                        <a:buChar char="•"/>
                        <a:tabLst>
                          <a:tab pos="198755" algn="l"/>
                        </a:tabLst>
                      </a:pPr>
                      <a:r>
                        <a:rPr sz="1600" spc="5" dirty="0" err="1">
                          <a:latin typeface="Calibri"/>
                          <a:cs typeface="Calibri"/>
                        </a:rPr>
                        <a:t>Psychogenic</a:t>
                      </a:r>
                      <a:r>
                        <a:rPr sz="1600" spc="-135" dirty="0">
                          <a:latin typeface="Calibri"/>
                          <a:cs typeface="Calibri"/>
                        </a:rPr>
                        <a:t> </a:t>
                      </a:r>
                      <a:r>
                        <a:rPr sz="1600" spc="10" dirty="0" err="1">
                          <a:latin typeface="Calibri"/>
                          <a:cs typeface="Calibri"/>
                        </a:rPr>
                        <a:t>polydipsia</a:t>
                      </a:r>
                      <a:endParaRPr sz="1600" dirty="0">
                        <a:latin typeface="Calibri"/>
                        <a:cs typeface="Calibri"/>
                      </a:endParaRPr>
                    </a:p>
                    <a:p>
                      <a:pPr marL="198120" indent="-105410">
                        <a:lnSpc>
                          <a:spcPts val="1664"/>
                        </a:lnSpc>
                        <a:buFont typeface="Arial"/>
                        <a:buChar char="•"/>
                        <a:tabLst>
                          <a:tab pos="198755" algn="l"/>
                        </a:tabLst>
                      </a:pPr>
                      <a:r>
                        <a:rPr sz="1600" dirty="0">
                          <a:latin typeface="Calibri"/>
                          <a:cs typeface="Calibri"/>
                        </a:rPr>
                        <a:t>hypotonic</a:t>
                      </a:r>
                      <a:r>
                        <a:rPr sz="1600" spc="-110" dirty="0">
                          <a:latin typeface="Calibri"/>
                          <a:cs typeface="Calibri"/>
                        </a:rPr>
                        <a:t> </a:t>
                      </a:r>
                      <a:r>
                        <a:rPr lang="en-US" sz="1600" spc="5" dirty="0">
                          <a:latin typeface="Calibri"/>
                          <a:cs typeface="Calibri"/>
                        </a:rPr>
                        <a:t>fluids</a:t>
                      </a:r>
                      <a:endParaRPr sz="1600" dirty="0">
                        <a:latin typeface="Calibri"/>
                        <a:cs typeface="Calibri"/>
                      </a:endParaRPr>
                    </a:p>
                    <a:p>
                      <a:pPr marL="198120" indent="-105410">
                        <a:lnSpc>
                          <a:spcPts val="1664"/>
                        </a:lnSpc>
                        <a:spcBef>
                          <a:spcPts val="45"/>
                        </a:spcBef>
                        <a:buFont typeface="Arial"/>
                        <a:buChar char="•"/>
                        <a:tabLst>
                          <a:tab pos="198755" algn="l"/>
                        </a:tabLst>
                      </a:pPr>
                      <a:r>
                        <a:rPr sz="1600" spc="35" dirty="0">
                          <a:latin typeface="Calibri"/>
                          <a:cs typeface="Calibri"/>
                        </a:rPr>
                        <a:t>SIADH</a:t>
                      </a:r>
                      <a:endParaRPr sz="1600" dirty="0">
                        <a:latin typeface="Calibri"/>
                        <a:cs typeface="Calibri"/>
                      </a:endParaRPr>
                    </a:p>
                    <a:p>
                      <a:pPr marL="198120" indent="-105410">
                        <a:lnSpc>
                          <a:spcPts val="1655"/>
                        </a:lnSpc>
                        <a:buFont typeface="Arial"/>
                        <a:buChar char="•"/>
                        <a:tabLst>
                          <a:tab pos="198755" algn="l"/>
                        </a:tabLst>
                      </a:pPr>
                      <a:r>
                        <a:rPr sz="1600" spc="5" dirty="0">
                          <a:latin typeface="Calibri"/>
                          <a:cs typeface="Calibri"/>
                        </a:rPr>
                        <a:t>Heart</a:t>
                      </a:r>
                      <a:r>
                        <a:rPr lang="en-US" sz="1600" spc="5" dirty="0">
                          <a:latin typeface="Calibri"/>
                          <a:cs typeface="Calibri"/>
                        </a:rPr>
                        <a:t> failure</a:t>
                      </a:r>
                      <a:endParaRPr sz="1600" dirty="0">
                        <a:latin typeface="Calibri"/>
                        <a:cs typeface="Calibri"/>
                      </a:endParaRPr>
                    </a:p>
                    <a:p>
                      <a:pPr marL="198120" indent="-105410">
                        <a:lnSpc>
                          <a:spcPts val="1664"/>
                        </a:lnSpc>
                        <a:buFont typeface="Arial"/>
                        <a:buChar char="•"/>
                        <a:tabLst>
                          <a:tab pos="198755" algn="l"/>
                        </a:tabLst>
                      </a:pPr>
                      <a:r>
                        <a:rPr lang="en-US" sz="1600" spc="5" dirty="0">
                          <a:latin typeface="Calibri"/>
                          <a:cs typeface="Calibri"/>
                        </a:rPr>
                        <a:t>Liver c</a:t>
                      </a:r>
                      <a:r>
                        <a:rPr sz="1600" spc="5" dirty="0">
                          <a:latin typeface="Calibri"/>
                          <a:cs typeface="Calibri"/>
                        </a:rPr>
                        <a:t>irrhosis</a:t>
                      </a:r>
                      <a:r>
                        <a:rPr sz="1600" spc="-25" dirty="0">
                          <a:latin typeface="Calibri"/>
                          <a:cs typeface="Calibri"/>
                        </a:rPr>
                        <a:t> </a:t>
                      </a:r>
                      <a:endParaRPr sz="1600" dirty="0">
                        <a:latin typeface="Calibri"/>
                        <a:cs typeface="Calibri"/>
                      </a:endParaRPr>
                    </a:p>
                  </a:txBody>
                  <a:tcPr marL="0" marR="0" marT="3238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5885">
                        <a:lnSpc>
                          <a:spcPct val="100000"/>
                        </a:lnSpc>
                        <a:spcBef>
                          <a:spcPts val="254"/>
                        </a:spcBef>
                      </a:pPr>
                      <a:r>
                        <a:rPr sz="1600" spc="10" dirty="0">
                          <a:latin typeface="Calibri"/>
                          <a:cs typeface="Calibri"/>
                        </a:rPr>
                        <a:t>SIGNS</a:t>
                      </a:r>
                      <a:r>
                        <a:rPr sz="1600" spc="-110" dirty="0">
                          <a:latin typeface="Calibri"/>
                          <a:cs typeface="Calibri"/>
                        </a:rPr>
                        <a:t> </a:t>
                      </a:r>
                      <a:r>
                        <a:rPr sz="1600" spc="5" dirty="0">
                          <a:latin typeface="Calibri"/>
                          <a:cs typeface="Calibri"/>
                        </a:rPr>
                        <a:t>HYPERVOLEMIA</a:t>
                      </a:r>
                      <a:endParaRPr sz="1600" dirty="0">
                        <a:latin typeface="Calibri"/>
                        <a:cs typeface="Calibri"/>
                      </a:endParaRPr>
                    </a:p>
                    <a:p>
                      <a:pPr marL="200660" indent="-105410">
                        <a:lnSpc>
                          <a:spcPts val="1664"/>
                        </a:lnSpc>
                        <a:spcBef>
                          <a:spcPts val="50"/>
                        </a:spcBef>
                        <a:buFont typeface="Arial"/>
                        <a:buChar char="•"/>
                        <a:tabLst>
                          <a:tab pos="201295" algn="l"/>
                        </a:tabLst>
                      </a:pPr>
                      <a:r>
                        <a:rPr sz="1600" spc="5" dirty="0">
                          <a:latin typeface="Calibri"/>
                          <a:cs typeface="Calibri"/>
                        </a:rPr>
                        <a:t>Increase </a:t>
                      </a:r>
                      <a:r>
                        <a:rPr sz="1600" spc="-40" dirty="0">
                          <a:latin typeface="Calibri"/>
                          <a:cs typeface="Calibri"/>
                        </a:rPr>
                        <a:t>in TA</a:t>
                      </a:r>
                      <a:r>
                        <a:rPr lang="en-US" sz="1600" spc="-40" dirty="0">
                          <a:latin typeface="Calibri"/>
                          <a:cs typeface="Calibri"/>
                        </a:rPr>
                        <a:t> and</a:t>
                      </a:r>
                      <a:r>
                        <a:rPr sz="1600" spc="-90" dirty="0">
                          <a:latin typeface="Calibri"/>
                          <a:cs typeface="Calibri"/>
                        </a:rPr>
                        <a:t> </a:t>
                      </a:r>
                      <a:r>
                        <a:rPr lang="en-US" sz="1600" spc="5" dirty="0">
                          <a:latin typeface="Calibri"/>
                          <a:cs typeface="Calibri"/>
                        </a:rPr>
                        <a:t> BW</a:t>
                      </a:r>
                      <a:endParaRPr sz="1600" dirty="0">
                        <a:latin typeface="Calibri"/>
                        <a:cs typeface="Calibri"/>
                      </a:endParaRPr>
                    </a:p>
                    <a:p>
                      <a:pPr marL="95885" marR="746760">
                        <a:lnSpc>
                          <a:spcPts val="1730"/>
                        </a:lnSpc>
                        <a:buFont typeface="Arial"/>
                        <a:buChar char="•"/>
                        <a:tabLst>
                          <a:tab pos="201295" algn="l"/>
                        </a:tabLst>
                      </a:pPr>
                      <a:r>
                        <a:rPr lang="en" sz="1600" spc="10" dirty="0">
                          <a:latin typeface="Calibri"/>
                          <a:cs typeface="Calibri"/>
                        </a:rPr>
                        <a:t> Stronger</a:t>
                      </a:r>
                      <a:r>
                        <a:rPr sz="1600" spc="-170" dirty="0">
                          <a:latin typeface="Calibri"/>
                          <a:cs typeface="Calibri"/>
                        </a:rPr>
                        <a:t> </a:t>
                      </a:r>
                      <a:r>
                        <a:rPr sz="1600" spc="5" dirty="0">
                          <a:latin typeface="Calibri"/>
                          <a:cs typeface="Calibri"/>
                        </a:rPr>
                        <a:t>pulse, dilated</a:t>
                      </a:r>
                      <a:r>
                        <a:rPr sz="1600" spc="-100" dirty="0">
                          <a:latin typeface="Calibri"/>
                          <a:cs typeface="Calibri"/>
                        </a:rPr>
                        <a:t> </a:t>
                      </a:r>
                      <a:r>
                        <a:rPr sz="1600" spc="-5" dirty="0">
                          <a:latin typeface="Calibri"/>
                          <a:cs typeface="Calibri"/>
                        </a:rPr>
                        <a:t>veins</a:t>
                      </a:r>
                      <a:endParaRPr sz="1600" dirty="0">
                        <a:latin typeface="Calibri"/>
                        <a:cs typeface="Calibri"/>
                      </a:endParaRPr>
                    </a:p>
                    <a:p>
                      <a:pPr marL="200660" indent="-105410">
                        <a:lnSpc>
                          <a:spcPts val="1570"/>
                        </a:lnSpc>
                        <a:buFont typeface="Arial"/>
                        <a:buChar char="•"/>
                        <a:tabLst>
                          <a:tab pos="201295" algn="l"/>
                        </a:tabLst>
                      </a:pPr>
                      <a:r>
                        <a:rPr sz="1600" spc="5" dirty="0">
                          <a:latin typeface="Calibri"/>
                          <a:cs typeface="Calibri"/>
                        </a:rPr>
                        <a:t>Edema</a:t>
                      </a:r>
                      <a:endParaRPr sz="1600" dirty="0">
                        <a:latin typeface="Calibri"/>
                        <a:cs typeface="Calibri"/>
                      </a:endParaRPr>
                    </a:p>
                    <a:p>
                      <a:pPr marL="200660" indent="-105410">
                        <a:lnSpc>
                          <a:spcPts val="1664"/>
                        </a:lnSpc>
                        <a:buFont typeface="Arial"/>
                        <a:buChar char="•"/>
                        <a:tabLst>
                          <a:tab pos="201295" algn="l"/>
                        </a:tabLst>
                      </a:pPr>
                      <a:r>
                        <a:rPr sz="1600" spc="5" dirty="0">
                          <a:latin typeface="Calibri"/>
                          <a:cs typeface="Calibri"/>
                        </a:rPr>
                        <a:t>Heart</a:t>
                      </a:r>
                      <a:r>
                        <a:rPr lang="en-US" sz="1600" spc="5" dirty="0">
                          <a:latin typeface="Calibri"/>
                          <a:cs typeface="Calibri"/>
                        </a:rPr>
                        <a:t> failure</a:t>
                      </a:r>
                      <a:endParaRPr sz="1600" dirty="0">
                        <a:latin typeface="Calibri"/>
                        <a:cs typeface="Calibri"/>
                      </a:endParaRPr>
                    </a:p>
                    <a:p>
                      <a:pPr marL="95885" marR="501015">
                        <a:lnSpc>
                          <a:spcPct val="100600"/>
                        </a:lnSpc>
                        <a:spcBef>
                          <a:spcPts val="40"/>
                        </a:spcBef>
                        <a:buFont typeface="Arial"/>
                        <a:buChar char="•"/>
                        <a:tabLst>
                          <a:tab pos="201295" algn="l"/>
                        </a:tabLst>
                      </a:pPr>
                      <a:r>
                        <a:rPr lang="en" sz="1600" spc="5" dirty="0">
                          <a:latin typeface="Calibri"/>
                          <a:cs typeface="Calibri"/>
                        </a:rPr>
                        <a:t> </a:t>
                      </a:r>
                      <a:r>
                        <a:rPr sz="1600" spc="5" dirty="0">
                          <a:latin typeface="Calibri"/>
                          <a:cs typeface="Calibri"/>
                        </a:rPr>
                        <a:t>An increase</a:t>
                      </a:r>
                      <a:r>
                        <a:rPr lang="en-US" sz="1600" spc="5" dirty="0">
                          <a:latin typeface="Calibri"/>
                          <a:cs typeface="Calibri"/>
                        </a:rPr>
                        <a:t> in</a:t>
                      </a:r>
                      <a:r>
                        <a:rPr sz="1600" spc="-110" dirty="0">
                          <a:latin typeface="Calibri"/>
                          <a:cs typeface="Calibri"/>
                        </a:rPr>
                        <a:t> </a:t>
                      </a:r>
                      <a:r>
                        <a:rPr sz="1600" spc="10" dirty="0">
                          <a:latin typeface="Calibri"/>
                          <a:cs typeface="Calibri"/>
                        </a:rPr>
                        <a:t>diuresis </a:t>
                      </a:r>
                      <a:r>
                        <a:rPr sz="1600" spc="15" dirty="0">
                          <a:latin typeface="Calibri"/>
                          <a:cs typeface="Calibri"/>
                        </a:rPr>
                        <a:t>NEUROMUSCULAR </a:t>
                      </a:r>
                      <a:r>
                        <a:rPr sz="1600" spc="10" dirty="0">
                          <a:latin typeface="Calibri"/>
                          <a:cs typeface="Calibri"/>
                        </a:rPr>
                        <a:t>SYMPTOMS</a:t>
                      </a:r>
                      <a:endParaRPr sz="1600" dirty="0">
                        <a:latin typeface="Calibri"/>
                        <a:cs typeface="Calibri"/>
                      </a:endParaRPr>
                    </a:p>
                    <a:p>
                      <a:pPr marL="200660" indent="-105410">
                        <a:lnSpc>
                          <a:spcPts val="1639"/>
                        </a:lnSpc>
                        <a:buFont typeface="Arial"/>
                        <a:buChar char="•"/>
                        <a:tabLst>
                          <a:tab pos="201295" algn="l"/>
                        </a:tabLst>
                      </a:pPr>
                      <a:r>
                        <a:rPr sz="1600" spc="5" dirty="0">
                          <a:latin typeface="Calibri"/>
                          <a:cs typeface="Calibri"/>
                        </a:rPr>
                        <a:t>Epileptoform</a:t>
                      </a:r>
                      <a:r>
                        <a:rPr sz="1600" spc="-130" dirty="0">
                          <a:latin typeface="Calibri"/>
                          <a:cs typeface="Calibri"/>
                        </a:rPr>
                        <a:t> </a:t>
                      </a:r>
                      <a:r>
                        <a:rPr sz="1600" spc="5" dirty="0">
                          <a:latin typeface="Calibri"/>
                          <a:cs typeface="Calibri"/>
                        </a:rPr>
                        <a:t>cramps</a:t>
                      </a:r>
                      <a:endParaRPr sz="1600" dirty="0">
                        <a:latin typeface="Calibri"/>
                        <a:cs typeface="Calibri"/>
                      </a:endParaRPr>
                    </a:p>
                    <a:p>
                      <a:pPr marL="200660" indent="-105410">
                        <a:lnSpc>
                          <a:spcPts val="1664"/>
                        </a:lnSpc>
                        <a:buFont typeface="Arial"/>
                        <a:buChar char="•"/>
                        <a:tabLst>
                          <a:tab pos="201295" algn="l"/>
                        </a:tabLst>
                      </a:pPr>
                      <a:r>
                        <a:rPr sz="1600" spc="5" dirty="0">
                          <a:latin typeface="Calibri"/>
                          <a:cs typeface="Calibri"/>
                        </a:rPr>
                        <a:t>Weakness</a:t>
                      </a:r>
                      <a:r>
                        <a:rPr sz="1600" spc="-50" dirty="0">
                          <a:latin typeface="Calibri"/>
                          <a:cs typeface="Calibri"/>
                        </a:rPr>
                        <a:t> </a:t>
                      </a:r>
                      <a:r>
                        <a:rPr sz="1600" spc="5" dirty="0">
                          <a:latin typeface="Calibri"/>
                          <a:cs typeface="Calibri"/>
                        </a:rPr>
                        <a:t>muscles</a:t>
                      </a:r>
                      <a:endParaRPr sz="1600" dirty="0">
                        <a:latin typeface="Calibri"/>
                        <a:cs typeface="Calibri"/>
                      </a:endParaRPr>
                    </a:p>
                  </a:txBody>
                  <a:tcPr marL="0" marR="0" marT="3238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8425" marR="502920">
                        <a:lnSpc>
                          <a:spcPct val="102800"/>
                        </a:lnSpc>
                        <a:spcBef>
                          <a:spcPts val="210"/>
                        </a:spcBef>
                      </a:pPr>
                      <a:r>
                        <a:rPr lang="en-US" sz="1600" spc="10" dirty="0">
                          <a:latin typeface="Calibri"/>
                          <a:cs typeface="Calibri"/>
                        </a:rPr>
                        <a:t>SIGNS OF IC HYPERHYDRATION</a:t>
                      </a:r>
                      <a:endParaRPr sz="1600" spc="-10" dirty="0">
                        <a:latin typeface="Calibri"/>
                        <a:cs typeface="Calibri"/>
                      </a:endParaRPr>
                    </a:p>
                    <a:p>
                      <a:pPr marL="98425">
                        <a:lnSpc>
                          <a:spcPts val="1650"/>
                        </a:lnSpc>
                      </a:pPr>
                      <a:r>
                        <a:rPr sz="1600" spc="5" dirty="0">
                          <a:latin typeface="Calibri"/>
                          <a:cs typeface="Calibri"/>
                        </a:rPr>
                        <a:t>Edema</a:t>
                      </a:r>
                      <a:endParaRPr sz="1600" dirty="0">
                        <a:latin typeface="Calibri"/>
                        <a:cs typeface="Calibri"/>
                      </a:endParaRPr>
                    </a:p>
                    <a:p>
                      <a:pPr marL="98425" marR="141605">
                        <a:lnSpc>
                          <a:spcPct val="99900"/>
                        </a:lnSpc>
                        <a:spcBef>
                          <a:spcPts val="45"/>
                        </a:spcBef>
                      </a:pPr>
                      <a:r>
                        <a:rPr sz="1600" spc="10" dirty="0">
                          <a:latin typeface="Calibri"/>
                          <a:cs typeface="Calibri"/>
                        </a:rPr>
                        <a:t>Swelling of </a:t>
                      </a:r>
                      <a:r>
                        <a:rPr sz="1600" spc="15" dirty="0" err="1">
                          <a:latin typeface="Calibri"/>
                          <a:cs typeface="Calibri"/>
                        </a:rPr>
                        <a:t>brain </a:t>
                      </a:r>
                      <a:r>
                        <a:rPr sz="1600" spc="5" dirty="0">
                          <a:latin typeface="Calibri"/>
                          <a:cs typeface="Calibri"/>
                        </a:rPr>
                        <a:t>cells</a:t>
                      </a:r>
                      <a:r>
                        <a:rPr sz="1600" spc="15" dirty="0">
                          <a:latin typeface="Calibri"/>
                          <a:cs typeface="Calibri"/>
                        </a:rPr>
                        <a:t>  </a:t>
                      </a:r>
                      <a:endParaRPr lang="sr-Cyrl-RS" sz="1600" spc="5" dirty="0">
                        <a:latin typeface="Calibri"/>
                        <a:cs typeface="Calibri"/>
                      </a:endParaRPr>
                    </a:p>
                    <a:p>
                      <a:pPr marL="98425" marR="141605">
                        <a:lnSpc>
                          <a:spcPct val="99900"/>
                        </a:lnSpc>
                        <a:spcBef>
                          <a:spcPts val="45"/>
                        </a:spcBef>
                      </a:pPr>
                      <a:r>
                        <a:rPr lang="en-US" sz="1600" spc="5" dirty="0">
                          <a:latin typeface="Calibri"/>
                          <a:cs typeface="Calibri"/>
                        </a:rPr>
                        <a:t>In</a:t>
                      </a:r>
                      <a:r>
                        <a:rPr sz="1600" spc="5" dirty="0">
                          <a:latin typeface="Calibri"/>
                          <a:cs typeface="Calibri"/>
                        </a:rPr>
                        <a:t>crease</a:t>
                      </a:r>
                      <a:r>
                        <a:rPr lang="en-US" sz="1600" spc="5" dirty="0">
                          <a:latin typeface="Calibri"/>
                          <a:cs typeface="Calibri"/>
                        </a:rPr>
                        <a:t>d</a:t>
                      </a:r>
                      <a:r>
                        <a:rPr sz="1600" spc="5" dirty="0">
                          <a:latin typeface="Calibri"/>
                          <a:cs typeface="Calibri"/>
                        </a:rPr>
                        <a:t> </a:t>
                      </a:r>
                      <a:r>
                        <a:rPr sz="1600" dirty="0">
                          <a:latin typeface="Calibri"/>
                          <a:cs typeface="Calibri"/>
                        </a:rPr>
                        <a:t>MCV</a:t>
                      </a:r>
                      <a:endParaRPr lang="sr-Cyrl-RS" sz="1600" dirty="0">
                        <a:latin typeface="Calibri"/>
                        <a:cs typeface="Calibri"/>
                      </a:endParaRPr>
                    </a:p>
                    <a:p>
                      <a:pPr marL="98425" marR="141605">
                        <a:lnSpc>
                          <a:spcPct val="99900"/>
                        </a:lnSpc>
                        <a:spcBef>
                          <a:spcPts val="45"/>
                        </a:spcBef>
                      </a:pPr>
                      <a:r>
                        <a:rPr sz="1600" spc="15" dirty="0" err="1">
                          <a:latin typeface="Calibri"/>
                          <a:cs typeface="Calibri"/>
                        </a:rPr>
                        <a:t>Reduction</a:t>
                      </a:r>
                      <a:r>
                        <a:rPr sz="1600" spc="-125" dirty="0">
                          <a:latin typeface="Calibri"/>
                          <a:cs typeface="Calibri"/>
                        </a:rPr>
                        <a:t> </a:t>
                      </a:r>
                      <a:r>
                        <a:rPr sz="1600" spc="10" dirty="0">
                          <a:latin typeface="Calibri"/>
                          <a:cs typeface="Calibri"/>
                        </a:rPr>
                        <a:t>MCHC</a:t>
                      </a:r>
                      <a:endParaRPr sz="1600" dirty="0">
                        <a:latin typeface="Calibri"/>
                        <a:cs typeface="Calibri"/>
                      </a:endParaRPr>
                    </a:p>
                  </a:txBody>
                  <a:tcPr marL="0" marR="0" marT="26670" marB="0">
                    <a:lnL w="19050">
                      <a:solidFill>
                        <a:srgbClr val="000000"/>
                      </a:solidFill>
                      <a:prstDash val="solid"/>
                    </a:lnL>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1"/>
                  </a:ext>
                </a:extLst>
              </a:tr>
              <a:tr h="2116250">
                <a:tc>
                  <a:txBody>
                    <a:bodyPr/>
                    <a:lstStyle/>
                    <a:p>
                      <a:pPr marL="91440" marR="402590">
                        <a:lnSpc>
                          <a:spcPct val="102800"/>
                        </a:lnSpc>
                        <a:spcBef>
                          <a:spcPts val="235"/>
                        </a:spcBef>
                      </a:pPr>
                      <a:r>
                        <a:rPr sz="1600" b="1" dirty="0" err="1">
                          <a:latin typeface="Calibri"/>
                          <a:cs typeface="Calibri"/>
                        </a:rPr>
                        <a:t>Hypoosmolar</a:t>
                      </a:r>
                      <a:r>
                        <a:rPr sz="1600" b="1" dirty="0">
                          <a:latin typeface="Calibri"/>
                          <a:cs typeface="Calibri"/>
                        </a:rPr>
                        <a:t> </a:t>
                      </a:r>
                      <a:r>
                        <a:rPr sz="1600" b="1" spc="-5" dirty="0">
                          <a:latin typeface="Calibri"/>
                          <a:cs typeface="Calibri"/>
                        </a:rPr>
                        <a:t>dehydration</a:t>
                      </a:r>
                      <a:endParaRPr sz="1600" dirty="0">
                        <a:latin typeface="Calibri"/>
                        <a:cs typeface="Calibri"/>
                      </a:endParaRPr>
                    </a:p>
                  </a:txBody>
                  <a:tcPr marL="0" marR="0" marT="29845" marB="0">
                    <a:lnR w="19050">
                      <a:solidFill>
                        <a:srgbClr val="000000"/>
                      </a:solidFill>
                      <a:prstDash val="solid"/>
                    </a:lnR>
                    <a:lnT w="19050">
                      <a:solidFill>
                        <a:srgbClr val="000000"/>
                      </a:solidFill>
                      <a:prstDash val="solid"/>
                    </a:lnT>
                    <a:lnB w="19050">
                      <a:solidFill>
                        <a:srgbClr val="000000"/>
                      </a:solidFill>
                      <a:prstDash val="solid"/>
                    </a:lnB>
                    <a:solidFill>
                      <a:srgbClr val="F2DCDB"/>
                    </a:solidFill>
                  </a:tcPr>
                </a:tc>
                <a:tc>
                  <a:txBody>
                    <a:bodyPr/>
                    <a:lstStyle/>
                    <a:p>
                      <a:pPr marL="93345">
                        <a:lnSpc>
                          <a:spcPct val="100000"/>
                        </a:lnSpc>
                        <a:spcBef>
                          <a:spcPts val="280"/>
                        </a:spcBef>
                      </a:pPr>
                      <a:r>
                        <a:rPr sz="1600" spc="10" dirty="0">
                          <a:latin typeface="Calibri"/>
                          <a:cs typeface="Calibri"/>
                        </a:rPr>
                        <a:t>REDUCED</a:t>
                      </a:r>
                      <a:r>
                        <a:rPr sz="1600" spc="-85" dirty="0">
                          <a:latin typeface="Calibri"/>
                          <a:cs typeface="Calibri"/>
                        </a:rPr>
                        <a:t> </a:t>
                      </a:r>
                      <a:r>
                        <a:rPr sz="1600" dirty="0">
                          <a:latin typeface="Calibri"/>
                          <a:cs typeface="Calibri"/>
                        </a:rPr>
                        <a:t>SODIUM</a:t>
                      </a:r>
                    </a:p>
                    <a:p>
                      <a:pPr marL="198120" indent="-105410">
                        <a:lnSpc>
                          <a:spcPts val="1664"/>
                        </a:lnSpc>
                        <a:spcBef>
                          <a:spcPts val="50"/>
                        </a:spcBef>
                        <a:buFont typeface="Arial"/>
                        <a:buChar char="•"/>
                        <a:tabLst>
                          <a:tab pos="198755" algn="l"/>
                        </a:tabLst>
                      </a:pPr>
                      <a:r>
                        <a:rPr sz="1600" spc="10" dirty="0">
                          <a:latin typeface="Calibri"/>
                          <a:cs typeface="Calibri"/>
                        </a:rPr>
                        <a:t>little</a:t>
                      </a:r>
                      <a:r>
                        <a:rPr sz="1600" spc="-40" dirty="0">
                          <a:latin typeface="Calibri"/>
                          <a:cs typeface="Calibri"/>
                        </a:rPr>
                        <a:t> </a:t>
                      </a:r>
                      <a:r>
                        <a:rPr sz="1600" spc="10" dirty="0">
                          <a:latin typeface="Calibri"/>
                          <a:cs typeface="Calibri"/>
                        </a:rPr>
                        <a:t>input</a:t>
                      </a:r>
                      <a:endParaRPr sz="1600" dirty="0">
                        <a:latin typeface="Calibri"/>
                        <a:cs typeface="Calibri"/>
                      </a:endParaRPr>
                    </a:p>
                    <a:p>
                      <a:pPr marL="198120" indent="-105410">
                        <a:lnSpc>
                          <a:spcPts val="1664"/>
                        </a:lnSpc>
                        <a:buFont typeface="Arial"/>
                        <a:buChar char="•"/>
                        <a:tabLst>
                          <a:tab pos="198755" algn="l"/>
                        </a:tabLst>
                      </a:pPr>
                      <a:r>
                        <a:rPr sz="1600" spc="5" dirty="0">
                          <a:latin typeface="Calibri"/>
                          <a:cs typeface="Calibri"/>
                        </a:rPr>
                        <a:t>Extrarenal</a:t>
                      </a:r>
                      <a:r>
                        <a:rPr sz="1600" spc="-40" dirty="0">
                          <a:latin typeface="Calibri"/>
                          <a:cs typeface="Calibri"/>
                        </a:rPr>
                        <a:t> </a:t>
                      </a:r>
                      <a:r>
                        <a:rPr sz="1600" spc="10" dirty="0">
                          <a:latin typeface="Calibri"/>
                          <a:cs typeface="Calibri"/>
                        </a:rPr>
                        <a:t>losses</a:t>
                      </a:r>
                      <a:endParaRPr sz="1600" dirty="0">
                        <a:latin typeface="Calibri"/>
                        <a:cs typeface="Calibri"/>
                      </a:endParaRPr>
                    </a:p>
                    <a:p>
                      <a:pPr marL="93345" marR="218440">
                        <a:lnSpc>
                          <a:spcPts val="1650"/>
                        </a:lnSpc>
                        <a:spcBef>
                          <a:spcPts val="125"/>
                        </a:spcBef>
                      </a:pPr>
                      <a:r>
                        <a:rPr sz="1600" spc="10" dirty="0">
                          <a:latin typeface="Calibri"/>
                          <a:cs typeface="Calibri"/>
                        </a:rPr>
                        <a:t>(diarrhea, </a:t>
                      </a:r>
                      <a:r>
                        <a:rPr sz="1600" spc="5" dirty="0">
                          <a:latin typeface="Calibri"/>
                          <a:cs typeface="Calibri"/>
                        </a:rPr>
                        <a:t>vomiting,</a:t>
                      </a:r>
                      <a:r>
                        <a:rPr sz="1600" spc="-190" dirty="0">
                          <a:latin typeface="Calibri"/>
                          <a:cs typeface="Calibri"/>
                        </a:rPr>
                        <a:t> </a:t>
                      </a:r>
                      <a:r>
                        <a:rPr sz="1600" spc="10" dirty="0">
                          <a:latin typeface="Calibri"/>
                          <a:cs typeface="Calibri"/>
                        </a:rPr>
                        <a:t>suction, </a:t>
                      </a:r>
                      <a:r>
                        <a:rPr sz="1600" dirty="0">
                          <a:latin typeface="Calibri"/>
                          <a:cs typeface="Calibri"/>
                        </a:rPr>
                        <a:t>burns)</a:t>
                      </a:r>
                    </a:p>
                    <a:p>
                      <a:pPr marL="198120" indent="-105410">
                        <a:lnSpc>
                          <a:spcPts val="1605"/>
                        </a:lnSpc>
                        <a:buFont typeface="Arial"/>
                        <a:buChar char="•"/>
                        <a:tabLst>
                          <a:tab pos="198755" algn="l"/>
                        </a:tabLst>
                      </a:pPr>
                      <a:r>
                        <a:rPr sz="1600" spc="5" dirty="0">
                          <a:latin typeface="Calibri"/>
                          <a:cs typeface="Calibri"/>
                        </a:rPr>
                        <a:t>Renal</a:t>
                      </a:r>
                      <a:r>
                        <a:rPr sz="1600" spc="-40" dirty="0">
                          <a:latin typeface="Calibri"/>
                          <a:cs typeface="Calibri"/>
                        </a:rPr>
                        <a:t> </a:t>
                      </a:r>
                      <a:r>
                        <a:rPr sz="1600" spc="10" dirty="0">
                          <a:latin typeface="Calibri"/>
                          <a:cs typeface="Calibri"/>
                        </a:rPr>
                        <a:t>losses</a:t>
                      </a:r>
                      <a:endParaRPr sz="1600" dirty="0">
                        <a:latin typeface="Calibri"/>
                        <a:cs typeface="Calibri"/>
                      </a:endParaRPr>
                    </a:p>
                    <a:p>
                      <a:pPr marL="293370" marR="975994">
                        <a:lnSpc>
                          <a:spcPts val="1650"/>
                        </a:lnSpc>
                        <a:spcBef>
                          <a:spcPts val="130"/>
                        </a:spcBef>
                      </a:pPr>
                      <a:r>
                        <a:rPr sz="1600" spc="10" dirty="0">
                          <a:latin typeface="Calibri"/>
                          <a:cs typeface="Calibri"/>
                        </a:rPr>
                        <a:t>Addison's</a:t>
                      </a:r>
                      <a:r>
                        <a:rPr sz="1600" spc="-155" dirty="0">
                          <a:latin typeface="Calibri"/>
                          <a:cs typeface="Calibri"/>
                        </a:rPr>
                        <a:t> </a:t>
                      </a:r>
                      <a:r>
                        <a:rPr sz="1600" spc="10" dirty="0">
                          <a:latin typeface="Calibri"/>
                          <a:cs typeface="Calibri"/>
                        </a:rPr>
                        <a:t>H</a:t>
                      </a:r>
                      <a:r>
                        <a:rPr lang="en-US" sz="1600" spc="10" dirty="0">
                          <a:latin typeface="Calibri"/>
                          <a:cs typeface="Calibri"/>
                        </a:rPr>
                        <a:t>KD</a:t>
                      </a:r>
                      <a:r>
                        <a:rPr sz="1600" spc="10" dirty="0">
                          <a:latin typeface="Calibri"/>
                          <a:cs typeface="Calibri"/>
                        </a:rPr>
                        <a:t> </a:t>
                      </a:r>
                      <a:endParaRPr sz="1600" dirty="0">
                        <a:latin typeface="Calibri"/>
                        <a:cs typeface="Calibri"/>
                      </a:endParaRPr>
                    </a:p>
                    <a:p>
                      <a:pPr marL="293370">
                        <a:lnSpc>
                          <a:spcPct val="100000"/>
                        </a:lnSpc>
                      </a:pPr>
                      <a:r>
                        <a:rPr sz="1600" dirty="0">
                          <a:latin typeface="Calibri"/>
                          <a:cs typeface="Calibri"/>
                        </a:rPr>
                        <a:t>Diuretics</a:t>
                      </a:r>
                    </a:p>
                  </a:txBody>
                  <a:tcPr marL="0" marR="0" marT="355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5885">
                        <a:lnSpc>
                          <a:spcPct val="100000"/>
                        </a:lnSpc>
                        <a:spcBef>
                          <a:spcPts val="280"/>
                        </a:spcBef>
                      </a:pPr>
                      <a:r>
                        <a:rPr sz="1600" spc="10" dirty="0">
                          <a:latin typeface="Calibri"/>
                          <a:cs typeface="Calibri"/>
                        </a:rPr>
                        <a:t>SIGNS</a:t>
                      </a:r>
                      <a:r>
                        <a:rPr sz="1600" spc="-110" dirty="0">
                          <a:latin typeface="Calibri"/>
                          <a:cs typeface="Calibri"/>
                        </a:rPr>
                        <a:t> </a:t>
                      </a:r>
                      <a:r>
                        <a:rPr lang="en-US" sz="1600" spc="10" dirty="0">
                          <a:latin typeface="Calibri"/>
                          <a:cs typeface="Calibri"/>
                        </a:rPr>
                        <a:t>HYPOVOLEMIA</a:t>
                      </a:r>
                      <a:endParaRPr sz="1600" dirty="0">
                        <a:latin typeface="Calibri"/>
                        <a:cs typeface="Calibri"/>
                      </a:endParaRPr>
                    </a:p>
                    <a:p>
                      <a:pPr marL="200660" indent="-105410">
                        <a:lnSpc>
                          <a:spcPts val="1664"/>
                        </a:lnSpc>
                        <a:spcBef>
                          <a:spcPts val="50"/>
                        </a:spcBef>
                        <a:buFont typeface="Arial"/>
                        <a:buChar char="•"/>
                        <a:tabLst>
                          <a:tab pos="201295" algn="l"/>
                        </a:tabLst>
                      </a:pPr>
                      <a:r>
                        <a:rPr sz="1600" spc="10" dirty="0">
                          <a:latin typeface="Calibri"/>
                          <a:cs typeface="Calibri"/>
                        </a:rPr>
                        <a:t>Reduction </a:t>
                      </a:r>
                      <a:r>
                        <a:rPr sz="1600" spc="-35" dirty="0">
                          <a:latin typeface="Calibri"/>
                          <a:cs typeface="Calibri"/>
                        </a:rPr>
                        <a:t>of TA </a:t>
                      </a:r>
                      <a:r>
                        <a:rPr lang="en-US" sz="1600" spc="10" dirty="0">
                          <a:latin typeface="Calibri"/>
                          <a:cs typeface="Calibri"/>
                        </a:rPr>
                        <a:t>and </a:t>
                      </a:r>
                      <a:r>
                        <a:rPr lang="en-US" sz="1600" spc="5" dirty="0">
                          <a:latin typeface="Calibri"/>
                          <a:cs typeface="Calibri"/>
                        </a:rPr>
                        <a:t>BW</a:t>
                      </a:r>
                      <a:endParaRPr sz="1600" dirty="0">
                        <a:latin typeface="Calibri"/>
                        <a:cs typeface="Calibri"/>
                      </a:endParaRPr>
                    </a:p>
                    <a:p>
                      <a:pPr marL="239395" indent="-144145">
                        <a:lnSpc>
                          <a:spcPts val="1664"/>
                        </a:lnSpc>
                        <a:buFont typeface="Arial"/>
                        <a:buChar char="•"/>
                        <a:tabLst>
                          <a:tab pos="240029" algn="l"/>
                        </a:tabLst>
                      </a:pPr>
                      <a:r>
                        <a:rPr sz="1600" spc="5" dirty="0">
                          <a:latin typeface="Calibri"/>
                          <a:cs typeface="Calibri"/>
                        </a:rPr>
                        <a:t>Weakly </a:t>
                      </a:r>
                      <a:r>
                        <a:rPr sz="1600" spc="15" dirty="0">
                          <a:latin typeface="Calibri"/>
                          <a:cs typeface="Calibri"/>
                        </a:rPr>
                        <a:t>stuffed</a:t>
                      </a:r>
                      <a:r>
                        <a:rPr sz="1600" spc="-140" dirty="0">
                          <a:latin typeface="Calibri"/>
                          <a:cs typeface="Calibri"/>
                        </a:rPr>
                        <a:t> </a:t>
                      </a:r>
                      <a:r>
                        <a:rPr sz="1600" spc="5" dirty="0">
                          <a:latin typeface="Calibri"/>
                          <a:cs typeface="Calibri"/>
                        </a:rPr>
                        <a:t>pulse,</a:t>
                      </a:r>
                      <a:endParaRPr sz="1600" dirty="0">
                        <a:latin typeface="Calibri"/>
                        <a:cs typeface="Calibri"/>
                      </a:endParaRPr>
                    </a:p>
                    <a:p>
                      <a:pPr marL="95885">
                        <a:lnSpc>
                          <a:spcPts val="1664"/>
                        </a:lnSpc>
                        <a:spcBef>
                          <a:spcPts val="45"/>
                        </a:spcBef>
                      </a:pPr>
                      <a:r>
                        <a:rPr sz="1600" spc="5" dirty="0">
                          <a:latin typeface="Calibri"/>
                          <a:cs typeface="Calibri"/>
                        </a:rPr>
                        <a:t>collapsed</a:t>
                      </a:r>
                      <a:r>
                        <a:rPr sz="1600" spc="-135" dirty="0">
                          <a:latin typeface="Calibri"/>
                          <a:cs typeface="Calibri"/>
                        </a:rPr>
                        <a:t> </a:t>
                      </a:r>
                      <a:r>
                        <a:rPr sz="1600" spc="-5" dirty="0">
                          <a:latin typeface="Calibri"/>
                          <a:cs typeface="Calibri"/>
                        </a:rPr>
                        <a:t>veins</a:t>
                      </a:r>
                      <a:endParaRPr sz="1600" dirty="0">
                        <a:latin typeface="Calibri"/>
                        <a:cs typeface="Calibri"/>
                      </a:endParaRPr>
                    </a:p>
                    <a:p>
                      <a:pPr marL="200660" indent="-105410">
                        <a:lnSpc>
                          <a:spcPts val="1650"/>
                        </a:lnSpc>
                        <a:buFont typeface="Arial"/>
                        <a:buChar char="•"/>
                        <a:tabLst>
                          <a:tab pos="201295" algn="l"/>
                        </a:tabLst>
                      </a:pPr>
                      <a:r>
                        <a:rPr sz="1600" spc="10" dirty="0">
                          <a:latin typeface="Calibri"/>
                          <a:cs typeface="Calibri"/>
                        </a:rPr>
                        <a:t>Postural</a:t>
                      </a:r>
                      <a:r>
                        <a:rPr sz="1600" spc="-114" dirty="0">
                          <a:latin typeface="Calibri"/>
                          <a:cs typeface="Calibri"/>
                        </a:rPr>
                        <a:t> </a:t>
                      </a:r>
                      <a:r>
                        <a:rPr sz="1600" dirty="0">
                          <a:latin typeface="Calibri"/>
                          <a:cs typeface="Calibri"/>
                        </a:rPr>
                        <a:t>hypotension</a:t>
                      </a:r>
                    </a:p>
                    <a:p>
                      <a:pPr marL="95885" marR="276225" indent="-635">
                        <a:lnSpc>
                          <a:spcPts val="1730"/>
                        </a:lnSpc>
                        <a:spcBef>
                          <a:spcPts val="5"/>
                        </a:spcBef>
                        <a:buFont typeface="Arial"/>
                        <a:buChar char="•"/>
                        <a:tabLst>
                          <a:tab pos="201295" algn="l"/>
                        </a:tabLst>
                      </a:pPr>
                      <a:r>
                        <a:rPr lang="en" sz="1600" spc="5" dirty="0">
                          <a:latin typeface="Calibri"/>
                          <a:cs typeface="Calibri"/>
                        </a:rPr>
                        <a:t> </a:t>
                      </a:r>
                      <a:r>
                        <a:rPr sz="1600" spc="5" dirty="0" err="1">
                          <a:latin typeface="Calibri"/>
                          <a:cs typeface="Calibri"/>
                        </a:rPr>
                        <a:t>Reduced</a:t>
                      </a:r>
                      <a:r>
                        <a:rPr sz="1600" spc="-55" dirty="0">
                          <a:latin typeface="Calibri"/>
                          <a:cs typeface="Calibri"/>
                        </a:rPr>
                        <a:t> </a:t>
                      </a:r>
                      <a:r>
                        <a:rPr sz="1600" spc="10" dirty="0">
                          <a:latin typeface="Calibri"/>
                          <a:cs typeface="Calibri"/>
                        </a:rPr>
                        <a:t>skin </a:t>
                      </a:r>
                      <a:r>
                        <a:rPr sz="1600" dirty="0">
                          <a:latin typeface="Calibri"/>
                          <a:cs typeface="Calibri"/>
                        </a:rPr>
                        <a:t>hydration</a:t>
                      </a:r>
                      <a:r>
                        <a:rPr sz="1600" spc="-145" dirty="0">
                          <a:latin typeface="Calibri"/>
                          <a:cs typeface="Calibri"/>
                        </a:rPr>
                        <a:t> </a:t>
                      </a:r>
                      <a:r>
                        <a:rPr sz="1600" spc="10" dirty="0">
                          <a:latin typeface="Calibri"/>
                          <a:cs typeface="Calibri"/>
                        </a:rPr>
                        <a:t>and </a:t>
                      </a:r>
                      <a:r>
                        <a:rPr sz="1600" spc="15" dirty="0">
                          <a:latin typeface="Calibri"/>
                          <a:cs typeface="Calibri"/>
                        </a:rPr>
                        <a:t>dry</a:t>
                      </a:r>
                      <a:r>
                        <a:rPr sz="1600" spc="-140" dirty="0">
                          <a:latin typeface="Calibri"/>
                          <a:cs typeface="Calibri"/>
                        </a:rPr>
                        <a:t> </a:t>
                      </a:r>
                      <a:r>
                        <a:rPr sz="1600" spc="15" dirty="0">
                          <a:latin typeface="Calibri"/>
                          <a:cs typeface="Calibri"/>
                        </a:rPr>
                        <a:t>mucous membranes</a:t>
                      </a:r>
                      <a:endParaRPr sz="1600" dirty="0">
                        <a:latin typeface="Calibri"/>
                        <a:cs typeface="Calibri"/>
                      </a:endParaRPr>
                    </a:p>
                    <a:p>
                      <a:pPr marL="200660" indent="-105410">
                        <a:lnSpc>
                          <a:spcPts val="1585"/>
                        </a:lnSpc>
                        <a:buFont typeface="Arial"/>
                        <a:buChar char="•"/>
                        <a:tabLst>
                          <a:tab pos="201295" algn="l"/>
                        </a:tabLst>
                      </a:pPr>
                      <a:r>
                        <a:rPr sz="1600" spc="5" dirty="0">
                          <a:latin typeface="Calibri"/>
                          <a:cs typeface="Calibri"/>
                        </a:rPr>
                        <a:t>Reduced</a:t>
                      </a:r>
                      <a:r>
                        <a:rPr sz="1600" spc="-35" dirty="0">
                          <a:latin typeface="Calibri"/>
                          <a:cs typeface="Calibri"/>
                        </a:rPr>
                        <a:t> </a:t>
                      </a:r>
                      <a:r>
                        <a:rPr sz="1600" spc="10" dirty="0">
                          <a:latin typeface="Calibri"/>
                          <a:cs typeface="Calibri"/>
                        </a:rPr>
                        <a:t>diuresis</a:t>
                      </a:r>
                      <a:endParaRPr sz="1600" dirty="0">
                        <a:latin typeface="Calibri"/>
                        <a:cs typeface="Calibri"/>
                      </a:endParaRPr>
                    </a:p>
                  </a:txBody>
                  <a:tcPr marL="0" marR="0" marT="3556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8425" marR="0" lvl="0" indent="0" algn="l" defTabSz="914400" rtl="0" eaLnBrk="1" fontAlgn="auto" latinLnBrk="0" hangingPunct="1">
                        <a:lnSpc>
                          <a:spcPts val="1650"/>
                        </a:lnSpc>
                        <a:spcBef>
                          <a:spcPts val="0"/>
                        </a:spcBef>
                        <a:spcAft>
                          <a:spcPts val="0"/>
                        </a:spcAft>
                        <a:buClrTx/>
                        <a:buSzTx/>
                        <a:buFontTx/>
                        <a:buNone/>
                        <a:tabLst/>
                        <a:defRPr/>
                      </a:pPr>
                      <a:r>
                        <a:rPr lang="en-US" sz="1600" spc="10" dirty="0">
                          <a:latin typeface="+mn-lt"/>
                          <a:cs typeface="Calibri"/>
                        </a:rPr>
                        <a:t>SIGNS OF IC HYPERHYDRATION</a:t>
                      </a:r>
                      <a:endParaRPr lang="en" sz="1600" spc="5" dirty="0">
                        <a:latin typeface="+mn-lt"/>
                        <a:cs typeface="Calibri"/>
                      </a:endParaRPr>
                    </a:p>
                    <a:p>
                      <a:pPr marL="98425">
                        <a:lnSpc>
                          <a:spcPts val="1650"/>
                        </a:lnSpc>
                      </a:pPr>
                      <a:r>
                        <a:rPr lang="en" sz="1600" spc="5" dirty="0">
                          <a:latin typeface="+mn-lt"/>
                          <a:cs typeface="Calibri"/>
                        </a:rPr>
                        <a:t>Edema</a:t>
                      </a:r>
                      <a:endParaRPr lang="sr-Cyrl-RS" sz="1600" dirty="0">
                        <a:latin typeface="+mn-lt"/>
                        <a:cs typeface="Calibri"/>
                      </a:endParaRPr>
                    </a:p>
                    <a:p>
                      <a:pPr marL="98425" marR="141605">
                        <a:lnSpc>
                          <a:spcPct val="99900"/>
                        </a:lnSpc>
                        <a:spcBef>
                          <a:spcPts val="45"/>
                        </a:spcBef>
                      </a:pPr>
                      <a:r>
                        <a:rPr lang="en" sz="1600" spc="10" dirty="0">
                          <a:latin typeface="+mn-lt"/>
                          <a:cs typeface="Calibri"/>
                        </a:rPr>
                        <a:t>Swelling of </a:t>
                      </a:r>
                      <a:r>
                        <a:rPr lang="en" sz="1600" spc="15" dirty="0">
                          <a:latin typeface="+mn-lt"/>
                          <a:cs typeface="Calibri"/>
                        </a:rPr>
                        <a:t>brain </a:t>
                      </a:r>
                      <a:endParaRPr lang="sr-Cyrl-RS" sz="1600" spc="5" dirty="0">
                        <a:latin typeface="+mn-lt"/>
                        <a:cs typeface="Calibri"/>
                      </a:endParaRPr>
                    </a:p>
                    <a:p>
                      <a:pPr marL="98425" marR="141605">
                        <a:lnSpc>
                          <a:spcPct val="99900"/>
                        </a:lnSpc>
                        <a:spcBef>
                          <a:spcPts val="45"/>
                        </a:spcBef>
                      </a:pPr>
                      <a:r>
                        <a:rPr lang="en" sz="1600" spc="5" dirty="0">
                          <a:latin typeface="+mn-lt"/>
                          <a:cs typeface="Calibri"/>
                        </a:rPr>
                        <a:t>Increase </a:t>
                      </a:r>
                      <a:r>
                        <a:rPr lang="en" sz="1600" dirty="0">
                          <a:latin typeface="+mn-lt"/>
                          <a:cs typeface="Calibri"/>
                        </a:rPr>
                        <a:t>in MCV</a:t>
                      </a:r>
                    </a:p>
                    <a:p>
                      <a:pPr marL="98425" marR="141605">
                        <a:lnSpc>
                          <a:spcPct val="99900"/>
                        </a:lnSpc>
                        <a:spcBef>
                          <a:spcPts val="45"/>
                        </a:spcBef>
                      </a:pPr>
                      <a:r>
                        <a:rPr lang="en" sz="1600" spc="15" dirty="0">
                          <a:latin typeface="+mn-lt"/>
                          <a:cs typeface="Calibri"/>
                        </a:rPr>
                        <a:t>Reduction</a:t>
                      </a:r>
                      <a:r>
                        <a:rPr lang="en" sz="1600" spc="-125" dirty="0">
                          <a:latin typeface="+mn-lt"/>
                          <a:cs typeface="Calibri"/>
                        </a:rPr>
                        <a:t> </a:t>
                      </a:r>
                      <a:r>
                        <a:rPr lang="en" sz="1600" spc="10" dirty="0">
                          <a:latin typeface="+mn-lt"/>
                          <a:cs typeface="Calibri"/>
                        </a:rPr>
                        <a:t>MCHC</a:t>
                      </a:r>
                      <a:endParaRPr lang="en-US" sz="1600" dirty="0">
                        <a:latin typeface="+mn-lt"/>
                        <a:cs typeface="Calibri"/>
                      </a:endParaRPr>
                    </a:p>
                    <a:p>
                      <a:pPr marL="98425" marR="501015">
                        <a:lnSpc>
                          <a:spcPct val="102800"/>
                        </a:lnSpc>
                        <a:spcBef>
                          <a:spcPts val="235"/>
                        </a:spcBef>
                      </a:pPr>
                      <a:endParaRPr sz="1600" b="1" dirty="0">
                        <a:latin typeface="Calibri"/>
                        <a:cs typeface="Calibri"/>
                      </a:endParaRPr>
                    </a:p>
                  </a:txBody>
                  <a:tcPr marL="0" marR="0" marT="29845" marB="0">
                    <a:lnL w="19050">
                      <a:solidFill>
                        <a:srgbClr val="000000"/>
                      </a:solidFill>
                      <a:prstDash val="solid"/>
                    </a:lnL>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fld id="{A134EC62-E7B5-4728-A7FE-3758188B631D}" type="slidenum">
              <a:rPr lang="en-US" smtClean="0"/>
              <a:t>39</a:t>
            </a:fld>
            <a:endParaRPr lang="en-US"/>
          </a:p>
        </p:txBody>
      </p:sp>
    </p:spTree>
    <p:extLst>
      <p:ext uri="{BB962C8B-B14F-4D97-AF65-F5344CB8AC3E}">
        <p14:creationId xmlns:p14="http://schemas.microsoft.com/office/powerpoint/2010/main" val="64078012"/>
      </p:ext>
    </p:extLst>
  </p:cSld>
  <p:clrMapOvr>
    <a:masterClrMapping/>
  </p:clrMapOvr>
  <mc:AlternateContent xmlns:mc="http://schemas.openxmlformats.org/markup-compatibility/2006" xmlns:p14="http://schemas.microsoft.com/office/powerpoint/2010/main">
    <mc:Choice Requires="p14">
      <p:transition spd="slow" p14:dur="2000" advTm="16965"/>
    </mc:Choice>
    <mc:Fallback xmlns="">
      <p:transition spd="slow" advTm="1696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Distribution of body fluids</a:t>
            </a:r>
            <a:endParaRPr lang="en-US" dirty="0"/>
          </a:p>
        </p:txBody>
      </p:sp>
      <p:sp>
        <p:nvSpPr>
          <p:cNvPr id="3" name="Content Placeholder 2"/>
          <p:cNvSpPr>
            <a:spLocks noGrp="1"/>
          </p:cNvSpPr>
          <p:nvPr>
            <p:ph idx="1"/>
          </p:nvPr>
        </p:nvSpPr>
        <p:spPr/>
        <p:txBody>
          <a:bodyPr>
            <a:normAutofit fontScale="92500" lnSpcReduction="10000"/>
          </a:bodyPr>
          <a:lstStyle/>
          <a:p>
            <a:r>
              <a:rPr lang="en" dirty="0"/>
              <a:t>Body fluid is distributed between functional compartments (compartments or spaces), in which the necessary conditions for the functioning of tissues and organisms are created .</a:t>
            </a:r>
          </a:p>
          <a:p>
            <a:pPr marL="0" indent="0">
              <a:buNone/>
            </a:pPr>
            <a:r>
              <a:rPr lang="en" dirty="0"/>
              <a:t>The main compartments of body fluids are:</a:t>
            </a:r>
          </a:p>
          <a:p>
            <a:r>
              <a:rPr lang="en" dirty="0">
                <a:solidFill>
                  <a:srgbClr val="0070C0"/>
                </a:solidFill>
              </a:rPr>
              <a:t>intracellular (intracellular) space </a:t>
            </a:r>
            <a:r>
              <a:rPr lang="en" dirty="0"/>
              <a:t>in which intracellular (intracellular) fluid is located</a:t>
            </a:r>
          </a:p>
          <a:p>
            <a:r>
              <a:rPr lang="en" dirty="0">
                <a:solidFill>
                  <a:srgbClr val="0070C0"/>
                </a:solidFill>
              </a:rPr>
              <a:t>extracellular (extracellular) space </a:t>
            </a:r>
            <a:r>
              <a:rPr lang="en" dirty="0"/>
              <a:t>in which the extracellular (extracellular) fluid is located</a:t>
            </a:r>
          </a:p>
          <a:p>
            <a:pPr marL="0" indent="0">
              <a:buNone/>
            </a:pPr>
            <a:r>
              <a:rPr lang="en" dirty="0"/>
              <a:t> - </a:t>
            </a:r>
            <a:r>
              <a:rPr lang="en" dirty="0">
                <a:solidFill>
                  <a:srgbClr val="C00000"/>
                </a:solidFill>
              </a:rPr>
              <a:t>interstitial fluid</a:t>
            </a:r>
          </a:p>
          <a:p>
            <a:pPr marL="0" indent="0">
              <a:buNone/>
            </a:pPr>
            <a:r>
              <a:rPr lang="en" dirty="0"/>
              <a:t> - </a:t>
            </a:r>
            <a:r>
              <a:rPr lang="en" dirty="0">
                <a:solidFill>
                  <a:srgbClr val="C00000"/>
                </a:solidFill>
              </a:rPr>
              <a:t>intravascular fluid </a:t>
            </a:r>
            <a:r>
              <a:rPr lang="en" dirty="0"/>
              <a:t>(blood plasma)</a:t>
            </a:r>
          </a:p>
          <a:p>
            <a:pPr marL="0" indent="0">
              <a:buNone/>
            </a:pPr>
            <a:r>
              <a:rPr lang="en" dirty="0"/>
              <a:t> - other compartments (lymphatic space and transcellular fluids)</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a:t>
            </a:fld>
            <a:endParaRPr lang="en-US"/>
          </a:p>
        </p:txBody>
      </p:sp>
    </p:spTree>
    <p:extLst>
      <p:ext uri="{BB962C8B-B14F-4D97-AF65-F5344CB8AC3E}">
        <p14:creationId xmlns:p14="http://schemas.microsoft.com/office/powerpoint/2010/main" val="568802014"/>
      </p:ext>
    </p:extLst>
  </p:cSld>
  <p:clrMapOvr>
    <a:masterClrMapping/>
  </p:clrMapOvr>
  <mc:AlternateContent xmlns:mc="http://schemas.openxmlformats.org/markup-compatibility/2006" xmlns:p14="http://schemas.microsoft.com/office/powerpoint/2010/main">
    <mc:Choice Requires="p14">
      <p:transition spd="slow" p14:dur="2000" advTm="37056"/>
    </mc:Choice>
    <mc:Fallback xmlns="">
      <p:transition spd="slow" advTm="37056"/>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353800" cy="1325563"/>
          </a:xfrm>
        </p:spPr>
        <p:txBody>
          <a:bodyPr/>
          <a:lstStyle/>
          <a:p>
            <a:r>
              <a:rPr lang="en" dirty="0"/>
              <a:t>Mechanism of hypoosmolar hyperhydration</a:t>
            </a:r>
            <a:endParaRPr lang="en-US" dirty="0"/>
          </a:p>
        </p:txBody>
      </p:sp>
      <p:grpSp>
        <p:nvGrpSpPr>
          <p:cNvPr id="18" name="Group 17"/>
          <p:cNvGrpSpPr/>
          <p:nvPr/>
        </p:nvGrpSpPr>
        <p:grpSpPr>
          <a:xfrm>
            <a:off x="96834" y="2055654"/>
            <a:ext cx="7954966" cy="3726179"/>
            <a:chOff x="2106609" y="2359088"/>
            <a:chExt cx="7954966" cy="3726179"/>
          </a:xfrm>
        </p:grpSpPr>
        <p:grpSp>
          <p:nvGrpSpPr>
            <p:cNvPr id="4" name="object 2"/>
            <p:cNvGrpSpPr/>
            <p:nvPr/>
          </p:nvGrpSpPr>
          <p:grpSpPr>
            <a:xfrm>
              <a:off x="3695700" y="2359088"/>
              <a:ext cx="6365875" cy="3726179"/>
              <a:chOff x="2057400" y="1968563"/>
              <a:chExt cx="6365875" cy="3726179"/>
            </a:xfrm>
          </p:grpSpPr>
          <p:sp>
            <p:nvSpPr>
              <p:cNvPr id="5" name="object 3"/>
              <p:cNvSpPr/>
              <p:nvPr/>
            </p:nvSpPr>
            <p:spPr>
              <a:xfrm>
                <a:off x="2057400" y="1971472"/>
                <a:ext cx="6365869" cy="3722987"/>
              </a:xfrm>
              <a:prstGeom prst="rect">
                <a:avLst/>
              </a:prstGeom>
              <a:blipFill>
                <a:blip r:embed="rId2" cstate="print"/>
                <a:stretch>
                  <a:fillRect/>
                </a:stretch>
              </a:blipFill>
            </p:spPr>
            <p:txBody>
              <a:bodyPr wrap="square" lIns="0" tIns="0" rIns="0" bIns="0" rtlCol="0"/>
              <a:lstStyle/>
              <a:p>
                <a:endParaRPr dirty="0"/>
              </a:p>
            </p:txBody>
          </p:sp>
          <p:sp>
            <p:nvSpPr>
              <p:cNvPr id="6" name="object 4"/>
              <p:cNvSpPr/>
              <p:nvPr/>
            </p:nvSpPr>
            <p:spPr>
              <a:xfrm>
                <a:off x="5880110" y="1979676"/>
                <a:ext cx="352425" cy="352425"/>
              </a:xfrm>
              <a:custGeom>
                <a:avLst/>
                <a:gdLst/>
                <a:ahLst/>
                <a:cxnLst/>
                <a:rect l="l" t="t" r="r" b="b"/>
                <a:pathLst>
                  <a:path w="352425" h="352425">
                    <a:moveTo>
                      <a:pt x="177789" y="0"/>
                    </a:moveTo>
                    <a:lnTo>
                      <a:pt x="107929" y="12710"/>
                    </a:lnTo>
                    <a:lnTo>
                      <a:pt x="53980" y="50810"/>
                    </a:lnTo>
                    <a:lnTo>
                      <a:pt x="15880" y="107960"/>
                    </a:lnTo>
                    <a:lnTo>
                      <a:pt x="0" y="177789"/>
                    </a:lnTo>
                    <a:lnTo>
                      <a:pt x="3169" y="212719"/>
                    </a:lnTo>
                    <a:lnTo>
                      <a:pt x="31729" y="276209"/>
                    </a:lnTo>
                    <a:lnTo>
                      <a:pt x="79369" y="323849"/>
                    </a:lnTo>
                    <a:lnTo>
                      <a:pt x="142859" y="349239"/>
                    </a:lnTo>
                    <a:lnTo>
                      <a:pt x="177789" y="352409"/>
                    </a:lnTo>
                    <a:lnTo>
                      <a:pt x="212719" y="349239"/>
                    </a:lnTo>
                    <a:lnTo>
                      <a:pt x="276209" y="323849"/>
                    </a:lnTo>
                    <a:lnTo>
                      <a:pt x="323849" y="276209"/>
                    </a:lnTo>
                    <a:lnTo>
                      <a:pt x="349239" y="212719"/>
                    </a:lnTo>
                    <a:lnTo>
                      <a:pt x="352409" y="177789"/>
                    </a:lnTo>
                    <a:lnTo>
                      <a:pt x="349239" y="177789"/>
                    </a:lnTo>
                    <a:lnTo>
                      <a:pt x="349239" y="139689"/>
                    </a:lnTo>
                    <a:lnTo>
                      <a:pt x="323849" y="79369"/>
                    </a:lnTo>
                    <a:lnTo>
                      <a:pt x="276209" y="31760"/>
                    </a:lnTo>
                    <a:lnTo>
                      <a:pt x="212719" y="3169"/>
                    </a:lnTo>
                    <a:lnTo>
                      <a:pt x="177789" y="0"/>
                    </a:lnTo>
                    <a:close/>
                  </a:path>
                </a:pathLst>
              </a:custGeom>
              <a:solidFill>
                <a:srgbClr val="FFFFFF"/>
              </a:solidFill>
            </p:spPr>
            <p:txBody>
              <a:bodyPr wrap="square" lIns="0" tIns="0" rIns="0" bIns="0" rtlCol="0"/>
              <a:lstStyle/>
              <a:p>
                <a:endParaRPr dirty="0"/>
              </a:p>
            </p:txBody>
          </p:sp>
          <p:sp>
            <p:nvSpPr>
              <p:cNvPr id="7" name="object 5"/>
              <p:cNvSpPr/>
              <p:nvPr/>
            </p:nvSpPr>
            <p:spPr>
              <a:xfrm>
                <a:off x="5880110" y="1979676"/>
                <a:ext cx="352425" cy="352425"/>
              </a:xfrm>
              <a:custGeom>
                <a:avLst/>
                <a:gdLst/>
                <a:ahLst/>
                <a:cxnLst/>
                <a:rect l="l" t="t" r="r" b="b"/>
                <a:pathLst>
                  <a:path w="352425" h="352425">
                    <a:moveTo>
                      <a:pt x="352409" y="177789"/>
                    </a:moveTo>
                    <a:lnTo>
                      <a:pt x="339730" y="244480"/>
                    </a:lnTo>
                    <a:lnTo>
                      <a:pt x="301630" y="301630"/>
                    </a:lnTo>
                    <a:lnTo>
                      <a:pt x="244480" y="339730"/>
                    </a:lnTo>
                    <a:lnTo>
                      <a:pt x="177789" y="352409"/>
                    </a:lnTo>
                    <a:lnTo>
                      <a:pt x="142859" y="349239"/>
                    </a:lnTo>
                    <a:lnTo>
                      <a:pt x="79369" y="323849"/>
                    </a:lnTo>
                    <a:lnTo>
                      <a:pt x="31729" y="276209"/>
                    </a:lnTo>
                    <a:lnTo>
                      <a:pt x="3169" y="212719"/>
                    </a:lnTo>
                    <a:lnTo>
                      <a:pt x="0" y="177789"/>
                    </a:lnTo>
                    <a:lnTo>
                      <a:pt x="3169" y="139689"/>
                    </a:lnTo>
                    <a:lnTo>
                      <a:pt x="31729" y="79369"/>
                    </a:lnTo>
                    <a:lnTo>
                      <a:pt x="79369" y="31760"/>
                    </a:lnTo>
                    <a:lnTo>
                      <a:pt x="142859" y="3169"/>
                    </a:lnTo>
                    <a:lnTo>
                      <a:pt x="177789" y="0"/>
                    </a:lnTo>
                    <a:lnTo>
                      <a:pt x="212719" y="3169"/>
                    </a:lnTo>
                    <a:lnTo>
                      <a:pt x="276209" y="31760"/>
                    </a:lnTo>
                    <a:lnTo>
                      <a:pt x="323849" y="79369"/>
                    </a:lnTo>
                    <a:lnTo>
                      <a:pt x="349239" y="139689"/>
                    </a:lnTo>
                    <a:lnTo>
                      <a:pt x="349239" y="177789"/>
                    </a:lnTo>
                  </a:path>
                </a:pathLst>
              </a:custGeom>
              <a:ln w="22225">
                <a:solidFill>
                  <a:srgbClr val="0091C7"/>
                </a:solidFill>
              </a:ln>
            </p:spPr>
            <p:txBody>
              <a:bodyPr wrap="square" lIns="0" tIns="0" rIns="0" bIns="0" rtlCol="0"/>
              <a:lstStyle/>
              <a:p>
                <a:endParaRPr dirty="0"/>
              </a:p>
            </p:txBody>
          </p:sp>
        </p:grpSp>
        <p:sp>
          <p:nvSpPr>
            <p:cNvPr id="8" name="object 6"/>
            <p:cNvSpPr txBox="1"/>
            <p:nvPr/>
          </p:nvSpPr>
          <p:spPr>
            <a:xfrm>
              <a:off x="7581650" y="2374007"/>
              <a:ext cx="203835" cy="346710"/>
            </a:xfrm>
            <a:prstGeom prst="rect">
              <a:avLst/>
            </a:prstGeom>
          </p:spPr>
          <p:txBody>
            <a:bodyPr vert="horz" wrap="square" lIns="0" tIns="13335" rIns="0" bIns="0" rtlCol="0">
              <a:spAutoFit/>
            </a:bodyPr>
            <a:lstStyle/>
            <a:p>
              <a:pPr marL="12700">
                <a:lnSpc>
                  <a:spcPct val="100000"/>
                </a:lnSpc>
                <a:spcBef>
                  <a:spcPts val="105"/>
                </a:spcBef>
              </a:pPr>
              <a:r>
                <a:rPr sz="2100" dirty="0">
                  <a:solidFill>
                    <a:srgbClr val="0091C7"/>
                  </a:solidFill>
                  <a:latin typeface="Arial Black"/>
                  <a:cs typeface="Arial Black"/>
                </a:rPr>
                <a:t>3</a:t>
              </a:r>
              <a:endParaRPr sz="2100" dirty="0">
                <a:latin typeface="Arial Black"/>
                <a:cs typeface="Arial Black"/>
              </a:endParaRPr>
            </a:p>
          </p:txBody>
        </p:sp>
        <p:sp>
          <p:nvSpPr>
            <p:cNvPr id="9" name="object 7"/>
            <p:cNvSpPr txBox="1"/>
            <p:nvPr/>
          </p:nvSpPr>
          <p:spPr>
            <a:xfrm>
              <a:off x="7651504" y="2743133"/>
              <a:ext cx="1893570" cy="945515"/>
            </a:xfrm>
            <a:prstGeom prst="rect">
              <a:avLst/>
            </a:prstGeom>
          </p:spPr>
          <p:txBody>
            <a:bodyPr vert="horz" wrap="square" lIns="0" tIns="15875" rIns="0" bIns="0" rtlCol="0">
              <a:spAutoFit/>
            </a:bodyPr>
            <a:lstStyle/>
            <a:p>
              <a:pPr marL="12700" marR="5080" indent="171450">
                <a:lnSpc>
                  <a:spcPct val="100000"/>
                </a:lnSpc>
                <a:spcBef>
                  <a:spcPts val="125"/>
                </a:spcBef>
              </a:pPr>
              <a:r>
                <a:rPr sz="2000" b="1" spc="-10" dirty="0">
                  <a:solidFill>
                    <a:srgbClr val="FFFFFF"/>
                  </a:solidFill>
                  <a:latin typeface="Calibri"/>
                  <a:cs typeface="Calibri"/>
                </a:rPr>
                <a:t>Liquid </a:t>
              </a:r>
              <a:r>
                <a:rPr sz="2000" b="1" spc="-5" dirty="0">
                  <a:solidFill>
                    <a:srgbClr val="FFFFFF"/>
                  </a:solidFill>
                  <a:latin typeface="Calibri"/>
                  <a:cs typeface="Calibri"/>
                </a:rPr>
                <a:t>enters</a:t>
              </a:r>
              <a:r>
                <a:rPr sz="2000" b="1" spc="-240" dirty="0">
                  <a:solidFill>
                    <a:srgbClr val="FFFFFF"/>
                  </a:solidFill>
                  <a:latin typeface="Calibri"/>
                  <a:cs typeface="Calibri"/>
                </a:rPr>
                <a:t> </a:t>
              </a:r>
              <a:r>
                <a:rPr sz="2000" b="1" spc="10" dirty="0">
                  <a:solidFill>
                    <a:srgbClr val="FFFFFF"/>
                  </a:solidFill>
                  <a:latin typeface="Calibri"/>
                  <a:cs typeface="Calibri"/>
                </a:rPr>
                <a:t>in </a:t>
              </a:r>
              <a:r>
                <a:rPr sz="2000" b="1" spc="15" dirty="0">
                  <a:solidFill>
                    <a:srgbClr val="FFFFFF"/>
                  </a:solidFill>
                  <a:latin typeface="Calibri"/>
                  <a:cs typeface="Calibri"/>
                </a:rPr>
                <a:t>the cell:</a:t>
              </a:r>
              <a:r>
                <a:rPr sz="2000" b="1" spc="-195" dirty="0">
                  <a:solidFill>
                    <a:srgbClr val="FFFFFF"/>
                  </a:solidFill>
                  <a:latin typeface="Calibri"/>
                  <a:cs typeface="Calibri"/>
                </a:rPr>
                <a:t> </a:t>
              </a:r>
              <a:r>
                <a:rPr sz="2000" b="1" spc="15" dirty="0">
                  <a:solidFill>
                    <a:srgbClr val="FFFFFF"/>
                  </a:solidFill>
                  <a:latin typeface="Calibri"/>
                  <a:cs typeface="Calibri"/>
                </a:rPr>
                <a:t>cell</a:t>
              </a:r>
              <a:endParaRPr sz="2000" dirty="0">
                <a:latin typeface="Calibri"/>
                <a:cs typeface="Calibri"/>
              </a:endParaRPr>
            </a:p>
            <a:p>
              <a:pPr marL="479425">
                <a:lnSpc>
                  <a:spcPct val="100000"/>
                </a:lnSpc>
                <a:spcBef>
                  <a:spcPts val="10"/>
                </a:spcBef>
              </a:pPr>
              <a:r>
                <a:rPr sz="2000" b="1" spc="-5" dirty="0">
                  <a:solidFill>
                    <a:srgbClr val="FFFFFF"/>
                  </a:solidFill>
                  <a:latin typeface="Calibri"/>
                  <a:cs typeface="Calibri"/>
                </a:rPr>
                <a:t>swelling</a:t>
              </a:r>
              <a:endParaRPr sz="2000" dirty="0">
                <a:latin typeface="Calibri"/>
                <a:cs typeface="Calibri"/>
              </a:endParaRPr>
            </a:p>
          </p:txBody>
        </p:sp>
        <p:grpSp>
          <p:nvGrpSpPr>
            <p:cNvPr id="10" name="object 8"/>
            <p:cNvGrpSpPr/>
            <p:nvPr/>
          </p:nvGrpSpPr>
          <p:grpSpPr>
            <a:xfrm>
              <a:off x="4660959" y="2368598"/>
              <a:ext cx="375285" cy="375285"/>
              <a:chOff x="3022659" y="1978073"/>
              <a:chExt cx="375285" cy="375285"/>
            </a:xfrm>
          </p:grpSpPr>
          <p:sp>
            <p:nvSpPr>
              <p:cNvPr id="11" name="object 9"/>
              <p:cNvSpPr/>
              <p:nvPr/>
            </p:nvSpPr>
            <p:spPr>
              <a:xfrm>
                <a:off x="3033771" y="1989185"/>
                <a:ext cx="353060" cy="353060"/>
              </a:xfrm>
              <a:custGeom>
                <a:avLst/>
                <a:gdLst/>
                <a:ahLst/>
                <a:cxnLst/>
                <a:rect l="l" t="t" r="r" b="b"/>
                <a:pathLst>
                  <a:path w="353060" h="353060">
                    <a:moveTo>
                      <a:pt x="174644" y="0"/>
                    </a:moveTo>
                    <a:lnTo>
                      <a:pt x="107954" y="12710"/>
                    </a:lnTo>
                    <a:lnTo>
                      <a:pt x="50804" y="50810"/>
                    </a:lnTo>
                    <a:lnTo>
                      <a:pt x="12704" y="107960"/>
                    </a:lnTo>
                    <a:lnTo>
                      <a:pt x="0" y="177820"/>
                    </a:lnTo>
                    <a:lnTo>
                      <a:pt x="3179" y="212750"/>
                    </a:lnTo>
                    <a:lnTo>
                      <a:pt x="28584" y="276240"/>
                    </a:lnTo>
                    <a:lnTo>
                      <a:pt x="76193" y="323849"/>
                    </a:lnTo>
                    <a:lnTo>
                      <a:pt x="139714" y="349270"/>
                    </a:lnTo>
                    <a:lnTo>
                      <a:pt x="174644" y="352440"/>
                    </a:lnTo>
                    <a:lnTo>
                      <a:pt x="212744" y="349270"/>
                    </a:lnTo>
                    <a:lnTo>
                      <a:pt x="273064" y="323849"/>
                    </a:lnTo>
                    <a:lnTo>
                      <a:pt x="320673" y="276240"/>
                    </a:lnTo>
                    <a:lnTo>
                      <a:pt x="349264" y="212750"/>
                    </a:lnTo>
                    <a:lnTo>
                      <a:pt x="352434" y="177820"/>
                    </a:lnTo>
                    <a:lnTo>
                      <a:pt x="349264" y="177820"/>
                    </a:lnTo>
                    <a:lnTo>
                      <a:pt x="349264" y="139720"/>
                    </a:lnTo>
                    <a:lnTo>
                      <a:pt x="339723" y="107960"/>
                    </a:lnTo>
                    <a:lnTo>
                      <a:pt x="301623" y="50810"/>
                    </a:lnTo>
                    <a:lnTo>
                      <a:pt x="244473" y="12710"/>
                    </a:lnTo>
                    <a:lnTo>
                      <a:pt x="212744" y="3200"/>
                    </a:lnTo>
                    <a:lnTo>
                      <a:pt x="174644" y="0"/>
                    </a:lnTo>
                    <a:close/>
                  </a:path>
                </a:pathLst>
              </a:custGeom>
              <a:solidFill>
                <a:srgbClr val="FFFFFF"/>
              </a:solidFill>
            </p:spPr>
            <p:txBody>
              <a:bodyPr wrap="square" lIns="0" tIns="0" rIns="0" bIns="0" rtlCol="0"/>
              <a:lstStyle/>
              <a:p>
                <a:endParaRPr dirty="0"/>
              </a:p>
            </p:txBody>
          </p:sp>
          <p:sp>
            <p:nvSpPr>
              <p:cNvPr id="12" name="object 10"/>
              <p:cNvSpPr/>
              <p:nvPr/>
            </p:nvSpPr>
            <p:spPr>
              <a:xfrm>
                <a:off x="3033771" y="1989185"/>
                <a:ext cx="353060" cy="353060"/>
              </a:xfrm>
              <a:custGeom>
                <a:avLst/>
                <a:gdLst/>
                <a:ahLst/>
                <a:cxnLst/>
                <a:rect l="l" t="t" r="r" b="b"/>
                <a:pathLst>
                  <a:path w="353060" h="353060">
                    <a:moveTo>
                      <a:pt x="352434" y="177820"/>
                    </a:moveTo>
                    <a:lnTo>
                      <a:pt x="339723" y="244480"/>
                    </a:lnTo>
                    <a:lnTo>
                      <a:pt x="301623" y="301630"/>
                    </a:lnTo>
                    <a:lnTo>
                      <a:pt x="244473" y="339730"/>
                    </a:lnTo>
                    <a:lnTo>
                      <a:pt x="174644" y="352440"/>
                    </a:lnTo>
                    <a:lnTo>
                      <a:pt x="139714" y="349270"/>
                    </a:lnTo>
                    <a:lnTo>
                      <a:pt x="76193" y="323849"/>
                    </a:lnTo>
                    <a:lnTo>
                      <a:pt x="28584" y="276240"/>
                    </a:lnTo>
                    <a:lnTo>
                      <a:pt x="3179" y="212750"/>
                    </a:lnTo>
                    <a:lnTo>
                      <a:pt x="0" y="177820"/>
                    </a:lnTo>
                    <a:lnTo>
                      <a:pt x="3179" y="139720"/>
                    </a:lnTo>
                    <a:lnTo>
                      <a:pt x="28584" y="79400"/>
                    </a:lnTo>
                    <a:lnTo>
                      <a:pt x="76193" y="31760"/>
                    </a:lnTo>
                    <a:lnTo>
                      <a:pt x="139714" y="3200"/>
                    </a:lnTo>
                    <a:lnTo>
                      <a:pt x="174644" y="0"/>
                    </a:lnTo>
                    <a:lnTo>
                      <a:pt x="212744" y="3200"/>
                    </a:lnTo>
                    <a:lnTo>
                      <a:pt x="244473" y="12710"/>
                    </a:lnTo>
                    <a:lnTo>
                      <a:pt x="273064" y="31760"/>
                    </a:lnTo>
                    <a:lnTo>
                      <a:pt x="301623" y="50810"/>
                    </a:lnTo>
                    <a:lnTo>
                      <a:pt x="320673" y="79400"/>
                    </a:lnTo>
                    <a:lnTo>
                      <a:pt x="339723" y="107960"/>
                    </a:lnTo>
                    <a:lnTo>
                      <a:pt x="349264" y="139720"/>
                    </a:lnTo>
                    <a:lnTo>
                      <a:pt x="349264" y="177820"/>
                    </a:lnTo>
                  </a:path>
                </a:pathLst>
              </a:custGeom>
              <a:ln w="22225">
                <a:solidFill>
                  <a:srgbClr val="0091C7"/>
                </a:solidFill>
              </a:ln>
            </p:spPr>
            <p:txBody>
              <a:bodyPr wrap="square" lIns="0" tIns="0" rIns="0" bIns="0" rtlCol="0"/>
              <a:lstStyle/>
              <a:p>
                <a:endParaRPr dirty="0"/>
              </a:p>
            </p:txBody>
          </p:sp>
        </p:grpSp>
        <p:sp>
          <p:nvSpPr>
            <p:cNvPr id="13" name="object 11"/>
            <p:cNvSpPr txBox="1"/>
            <p:nvPr/>
          </p:nvSpPr>
          <p:spPr>
            <a:xfrm>
              <a:off x="4752977" y="2374260"/>
              <a:ext cx="203835" cy="346710"/>
            </a:xfrm>
            <a:prstGeom prst="rect">
              <a:avLst/>
            </a:prstGeom>
          </p:spPr>
          <p:txBody>
            <a:bodyPr vert="horz" wrap="square" lIns="0" tIns="13335" rIns="0" bIns="0" rtlCol="0">
              <a:spAutoFit/>
            </a:bodyPr>
            <a:lstStyle/>
            <a:p>
              <a:pPr marL="12700">
                <a:lnSpc>
                  <a:spcPct val="100000"/>
                </a:lnSpc>
                <a:spcBef>
                  <a:spcPts val="105"/>
                </a:spcBef>
              </a:pPr>
              <a:r>
                <a:rPr sz="2100" dirty="0">
                  <a:solidFill>
                    <a:srgbClr val="0091C7"/>
                  </a:solidFill>
                  <a:latin typeface="Arial Black"/>
                  <a:cs typeface="Arial Black"/>
                </a:rPr>
                <a:t>2</a:t>
              </a:r>
              <a:endParaRPr sz="2100" dirty="0">
                <a:latin typeface="Arial Black"/>
                <a:cs typeface="Arial Black"/>
              </a:endParaRPr>
            </a:p>
          </p:txBody>
        </p:sp>
        <p:sp>
          <p:nvSpPr>
            <p:cNvPr id="14" name="object 12"/>
            <p:cNvSpPr txBox="1"/>
            <p:nvPr/>
          </p:nvSpPr>
          <p:spPr>
            <a:xfrm>
              <a:off x="5143753" y="2647882"/>
              <a:ext cx="1388110" cy="944880"/>
            </a:xfrm>
            <a:prstGeom prst="rect">
              <a:avLst/>
            </a:prstGeom>
          </p:spPr>
          <p:txBody>
            <a:bodyPr vert="horz" wrap="square" lIns="0" tIns="15875" rIns="0" bIns="0" rtlCol="0">
              <a:spAutoFit/>
            </a:bodyPr>
            <a:lstStyle/>
            <a:p>
              <a:pPr marL="22225" marR="5080" indent="-9525">
                <a:lnSpc>
                  <a:spcPct val="100000"/>
                </a:lnSpc>
                <a:spcBef>
                  <a:spcPts val="125"/>
                </a:spcBef>
              </a:pPr>
              <a:r>
                <a:rPr sz="2000" b="1" spc="20" dirty="0">
                  <a:solidFill>
                    <a:srgbClr val="0091C7"/>
                  </a:solidFill>
                  <a:latin typeface="Calibri"/>
                  <a:cs typeface="Calibri"/>
                </a:rPr>
                <a:t>↓</a:t>
              </a:r>
              <a:r>
                <a:rPr sz="2000" b="1" spc="-120" dirty="0">
                  <a:solidFill>
                    <a:srgbClr val="0091C7"/>
                  </a:solidFill>
                  <a:latin typeface="Calibri"/>
                  <a:cs typeface="Calibri"/>
                </a:rPr>
                <a:t> </a:t>
              </a:r>
              <a:r>
                <a:rPr sz="2000" b="1" spc="5" dirty="0">
                  <a:solidFill>
                    <a:srgbClr val="0091C7"/>
                  </a:solidFill>
                  <a:latin typeface="Calibri"/>
                  <a:cs typeface="Calibri"/>
                </a:rPr>
                <a:t>Osmotic </a:t>
              </a:r>
              <a:r>
                <a:rPr sz="2000" b="1" spc="-5" dirty="0">
                  <a:solidFill>
                    <a:srgbClr val="0091C7"/>
                  </a:solidFill>
                  <a:latin typeface="Calibri"/>
                  <a:cs typeface="Calibri"/>
                </a:rPr>
                <a:t>pressure</a:t>
              </a:r>
              <a:endParaRPr sz="2000" dirty="0">
                <a:latin typeface="Calibri"/>
                <a:cs typeface="Calibri"/>
              </a:endParaRPr>
            </a:p>
            <a:p>
              <a:pPr marL="203200">
                <a:lnSpc>
                  <a:spcPct val="100000"/>
                </a:lnSpc>
                <a:spcBef>
                  <a:spcPts val="5"/>
                </a:spcBef>
              </a:pPr>
              <a:r>
                <a:rPr sz="2000" b="1" spc="10" dirty="0">
                  <a:solidFill>
                    <a:srgbClr val="0091C7"/>
                  </a:solidFill>
                  <a:latin typeface="Calibri"/>
                  <a:cs typeface="Calibri"/>
                </a:rPr>
                <a:t>in</a:t>
              </a:r>
              <a:r>
                <a:rPr sz="2000" b="1" spc="-5" dirty="0">
                  <a:solidFill>
                    <a:srgbClr val="0091C7"/>
                  </a:solidFill>
                  <a:latin typeface="Calibri"/>
                  <a:cs typeface="Calibri"/>
                </a:rPr>
                <a:t> </a:t>
              </a:r>
              <a:r>
                <a:rPr sz="2000" b="1" spc="10" dirty="0">
                  <a:solidFill>
                    <a:srgbClr val="0091C7"/>
                  </a:solidFill>
                  <a:latin typeface="Calibri"/>
                  <a:cs typeface="Calibri"/>
                </a:rPr>
                <a:t>EC</a:t>
              </a:r>
              <a:r>
                <a:rPr lang="en-US" sz="2000" b="1" spc="10" dirty="0">
                  <a:solidFill>
                    <a:srgbClr val="0091C7"/>
                  </a:solidFill>
                  <a:latin typeface="Calibri"/>
                  <a:cs typeface="Calibri"/>
                </a:rPr>
                <a:t>S</a:t>
              </a:r>
              <a:endParaRPr sz="2000" dirty="0">
                <a:latin typeface="Calibri"/>
                <a:cs typeface="Calibri"/>
              </a:endParaRPr>
            </a:p>
          </p:txBody>
        </p:sp>
        <p:sp>
          <p:nvSpPr>
            <p:cNvPr id="15" name="object 13"/>
            <p:cNvSpPr/>
            <p:nvPr/>
          </p:nvSpPr>
          <p:spPr>
            <a:xfrm>
              <a:off x="2106609" y="2379710"/>
              <a:ext cx="352425" cy="353060"/>
            </a:xfrm>
            <a:custGeom>
              <a:avLst/>
              <a:gdLst/>
              <a:ahLst/>
              <a:cxnLst/>
              <a:rect l="l" t="t" r="r" b="b"/>
              <a:pathLst>
                <a:path w="352425" h="353060">
                  <a:moveTo>
                    <a:pt x="352424" y="177820"/>
                  </a:moveTo>
                  <a:lnTo>
                    <a:pt x="339730" y="244480"/>
                  </a:lnTo>
                  <a:lnTo>
                    <a:pt x="301630" y="301630"/>
                  </a:lnTo>
                  <a:lnTo>
                    <a:pt x="244480" y="339730"/>
                  </a:lnTo>
                  <a:lnTo>
                    <a:pt x="177805" y="352440"/>
                  </a:lnTo>
                  <a:lnTo>
                    <a:pt x="139705" y="349270"/>
                  </a:lnTo>
                  <a:lnTo>
                    <a:pt x="79379" y="323849"/>
                  </a:lnTo>
                  <a:lnTo>
                    <a:pt x="31754" y="276240"/>
                  </a:lnTo>
                  <a:lnTo>
                    <a:pt x="3179" y="212750"/>
                  </a:lnTo>
                  <a:lnTo>
                    <a:pt x="0" y="177820"/>
                  </a:lnTo>
                  <a:lnTo>
                    <a:pt x="3179" y="139720"/>
                  </a:lnTo>
                  <a:lnTo>
                    <a:pt x="15880" y="107960"/>
                  </a:lnTo>
                  <a:lnTo>
                    <a:pt x="31754" y="79400"/>
                  </a:lnTo>
                  <a:lnTo>
                    <a:pt x="50804" y="50810"/>
                  </a:lnTo>
                  <a:lnTo>
                    <a:pt x="79379" y="31760"/>
                  </a:lnTo>
                  <a:lnTo>
                    <a:pt x="107954" y="12710"/>
                  </a:lnTo>
                  <a:lnTo>
                    <a:pt x="139705" y="3200"/>
                  </a:lnTo>
                  <a:lnTo>
                    <a:pt x="177805" y="0"/>
                  </a:lnTo>
                  <a:lnTo>
                    <a:pt x="212729" y="3200"/>
                  </a:lnTo>
                  <a:lnTo>
                    <a:pt x="276224" y="31760"/>
                  </a:lnTo>
                  <a:lnTo>
                    <a:pt x="323849" y="79400"/>
                  </a:lnTo>
                  <a:lnTo>
                    <a:pt x="349255" y="139720"/>
                  </a:lnTo>
                  <a:lnTo>
                    <a:pt x="349255" y="177820"/>
                  </a:lnTo>
                </a:path>
              </a:pathLst>
            </a:custGeom>
            <a:ln w="22225">
              <a:solidFill>
                <a:srgbClr val="0091C7"/>
              </a:solidFill>
            </a:ln>
          </p:spPr>
          <p:txBody>
            <a:bodyPr wrap="square" lIns="0" tIns="0" rIns="0" bIns="0" rtlCol="0"/>
            <a:lstStyle/>
            <a:p>
              <a:endParaRPr dirty="0"/>
            </a:p>
          </p:txBody>
        </p:sp>
        <p:sp>
          <p:nvSpPr>
            <p:cNvPr id="16" name="object 14"/>
            <p:cNvSpPr txBox="1"/>
            <p:nvPr/>
          </p:nvSpPr>
          <p:spPr>
            <a:xfrm>
              <a:off x="2181860" y="2383785"/>
              <a:ext cx="203835" cy="346710"/>
            </a:xfrm>
            <a:prstGeom prst="rect">
              <a:avLst/>
            </a:prstGeom>
          </p:spPr>
          <p:txBody>
            <a:bodyPr vert="horz" wrap="square" lIns="0" tIns="13335" rIns="0" bIns="0" rtlCol="0">
              <a:spAutoFit/>
            </a:bodyPr>
            <a:lstStyle/>
            <a:p>
              <a:pPr marL="12700">
                <a:lnSpc>
                  <a:spcPct val="100000"/>
                </a:lnSpc>
                <a:spcBef>
                  <a:spcPts val="105"/>
                </a:spcBef>
              </a:pPr>
              <a:r>
                <a:rPr sz="2100" dirty="0">
                  <a:solidFill>
                    <a:srgbClr val="0091C7"/>
                  </a:solidFill>
                  <a:latin typeface="Arial Black"/>
                  <a:cs typeface="Arial Black"/>
                </a:rPr>
                <a:t>1</a:t>
              </a:r>
              <a:endParaRPr sz="2100" dirty="0">
                <a:latin typeface="Arial Black"/>
                <a:cs typeface="Arial Black"/>
              </a:endParaRPr>
            </a:p>
          </p:txBody>
        </p:sp>
        <p:sp>
          <p:nvSpPr>
            <p:cNvPr id="17" name="object 15"/>
            <p:cNvSpPr txBox="1"/>
            <p:nvPr/>
          </p:nvSpPr>
          <p:spPr>
            <a:xfrm>
              <a:off x="2286631" y="2724082"/>
              <a:ext cx="1281430" cy="1021433"/>
            </a:xfrm>
            <a:prstGeom prst="rect">
              <a:avLst/>
            </a:prstGeom>
          </p:spPr>
          <p:txBody>
            <a:bodyPr vert="horz" wrap="square" lIns="0" tIns="15875" rIns="0" bIns="0" rtlCol="0">
              <a:spAutoFit/>
            </a:bodyPr>
            <a:lstStyle/>
            <a:p>
              <a:pPr marR="3810" algn="ctr">
                <a:lnSpc>
                  <a:spcPct val="100000"/>
                </a:lnSpc>
                <a:spcBef>
                  <a:spcPts val="125"/>
                </a:spcBef>
              </a:pPr>
              <a:r>
                <a:rPr sz="2150" b="1" spc="5" dirty="0">
                  <a:solidFill>
                    <a:srgbClr val="0091C7"/>
                  </a:solidFill>
                  <a:latin typeface="Calibri"/>
                  <a:cs typeface="Calibri"/>
                </a:rPr>
                <a:t>Input</a:t>
              </a:r>
              <a:endParaRPr sz="2150" dirty="0">
                <a:latin typeface="Calibri"/>
                <a:cs typeface="Calibri"/>
              </a:endParaRPr>
            </a:p>
            <a:p>
              <a:pPr algn="ctr">
                <a:lnSpc>
                  <a:spcPct val="100000"/>
                </a:lnSpc>
                <a:spcBef>
                  <a:spcPts val="125"/>
                </a:spcBef>
              </a:pPr>
              <a:r>
                <a:rPr sz="2150" b="1" spc="-5" dirty="0">
                  <a:solidFill>
                    <a:srgbClr val="0091C7"/>
                  </a:solidFill>
                  <a:latin typeface="Calibri"/>
                  <a:cs typeface="Calibri"/>
                </a:rPr>
                <a:t>H </a:t>
              </a:r>
              <a:r>
                <a:rPr sz="2250" b="1" spc="-7" baseline="-16666" dirty="0">
                  <a:solidFill>
                    <a:srgbClr val="0091C7"/>
                  </a:solidFill>
                  <a:latin typeface="Calibri"/>
                  <a:cs typeface="Calibri"/>
                </a:rPr>
                <a:t>2 </a:t>
              </a:r>
              <a:r>
                <a:rPr sz="2150" b="1" spc="-5" dirty="0">
                  <a:solidFill>
                    <a:srgbClr val="0091C7"/>
                  </a:solidFill>
                  <a:latin typeface="Calibri"/>
                  <a:cs typeface="Calibri"/>
                </a:rPr>
                <a:t>O </a:t>
              </a:r>
              <a:r>
                <a:rPr sz="2150" b="1" spc="10" dirty="0">
                  <a:solidFill>
                    <a:srgbClr val="0091C7"/>
                  </a:solidFill>
                  <a:latin typeface="Calibri"/>
                  <a:cs typeface="Calibri"/>
                </a:rPr>
                <a:t>in</a:t>
              </a:r>
              <a:r>
                <a:rPr sz="2150" b="1" spc="-15" dirty="0">
                  <a:solidFill>
                    <a:srgbClr val="0091C7"/>
                  </a:solidFill>
                  <a:latin typeface="Calibri"/>
                  <a:cs typeface="Calibri"/>
                </a:rPr>
                <a:t> </a:t>
              </a:r>
              <a:r>
                <a:rPr sz="2150" b="1" spc="10" dirty="0">
                  <a:solidFill>
                    <a:srgbClr val="0091C7"/>
                  </a:solidFill>
                  <a:latin typeface="Calibri"/>
                  <a:cs typeface="Calibri"/>
                </a:rPr>
                <a:t>EC</a:t>
              </a:r>
              <a:r>
                <a:rPr lang="en-US" sz="2150" b="1" spc="10" dirty="0">
                  <a:solidFill>
                    <a:srgbClr val="0091C7"/>
                  </a:solidFill>
                  <a:latin typeface="Calibri"/>
                  <a:cs typeface="Calibri"/>
                </a:rPr>
                <a:t>S</a:t>
              </a:r>
              <a:endParaRPr sz="2150" dirty="0">
                <a:latin typeface="Calibri"/>
                <a:cs typeface="Calibri"/>
              </a:endParaRPr>
            </a:p>
          </p:txBody>
        </p:sp>
      </p:grpSp>
      <p:sp>
        <p:nvSpPr>
          <p:cNvPr id="3" name="Slide Number Placeholder 2"/>
          <p:cNvSpPr>
            <a:spLocks noGrp="1"/>
          </p:cNvSpPr>
          <p:nvPr>
            <p:ph type="sldNum" sz="quarter" idx="12"/>
          </p:nvPr>
        </p:nvSpPr>
        <p:spPr/>
        <p:txBody>
          <a:bodyPr/>
          <a:lstStyle/>
          <a:p>
            <a:fld id="{A134EC62-E7B5-4728-A7FE-3758188B631D}" type="slidenum">
              <a:rPr lang="en-US" smtClean="0"/>
              <a:t>40</a:t>
            </a:fld>
            <a:endParaRPr lang="en-US"/>
          </a:p>
        </p:txBody>
      </p:sp>
      <p:sp>
        <p:nvSpPr>
          <p:cNvPr id="19" name="Rectangle 18"/>
          <p:cNvSpPr/>
          <p:nvPr/>
        </p:nvSpPr>
        <p:spPr>
          <a:xfrm>
            <a:off x="8051794" y="4354877"/>
            <a:ext cx="4016381" cy="1485663"/>
          </a:xfrm>
          <a:prstGeom prst="rect">
            <a:avLst/>
          </a:prstGeom>
        </p:spPr>
        <p:txBody>
          <a:bodyPr wrap="square">
            <a:spAutoFit/>
          </a:bodyPr>
          <a:lstStyle/>
          <a:p>
            <a:pPr marL="98425" marR="502920">
              <a:lnSpc>
                <a:spcPct val="102800"/>
              </a:lnSpc>
              <a:spcBef>
                <a:spcPts val="210"/>
              </a:spcBef>
            </a:pPr>
            <a:r>
              <a:rPr lang="en-US" b="1" spc="10" dirty="0">
                <a:cs typeface="Calibri"/>
              </a:rPr>
              <a:t>SIGNS OF IC HYPERHIDRATION</a:t>
            </a:r>
            <a:endParaRPr lang="sr-Cyrl-RS" dirty="0">
              <a:cs typeface="Calibri"/>
            </a:endParaRPr>
          </a:p>
          <a:p>
            <a:pPr marL="384175" marR="141605" indent="-285750">
              <a:lnSpc>
                <a:spcPct val="99900"/>
              </a:lnSpc>
              <a:spcBef>
                <a:spcPts val="45"/>
              </a:spcBef>
              <a:buFont typeface="Arial" panose="020B0604020202020204" pitchFamily="34" charset="0"/>
              <a:buChar char="•"/>
            </a:pPr>
            <a:r>
              <a:rPr lang="en" spc="10" dirty="0">
                <a:cs typeface="Calibri"/>
              </a:rPr>
              <a:t>edema </a:t>
            </a:r>
            <a:r>
              <a:rPr lang="en" spc="15" dirty="0">
                <a:cs typeface="Calibri"/>
              </a:rPr>
              <a:t>of the brain</a:t>
            </a:r>
          </a:p>
          <a:p>
            <a:pPr marL="384175" marR="141605" indent="-285750">
              <a:lnSpc>
                <a:spcPct val="99900"/>
              </a:lnSpc>
              <a:spcBef>
                <a:spcPts val="45"/>
              </a:spcBef>
              <a:buFont typeface="Arial" panose="020B0604020202020204" pitchFamily="34" charset="0"/>
              <a:buChar char="•"/>
            </a:pPr>
            <a:r>
              <a:rPr lang="en" spc="5" dirty="0">
                <a:cs typeface="Calibri"/>
              </a:rPr>
              <a:t>edema</a:t>
            </a:r>
            <a:r>
              <a:rPr lang="en" spc="15" dirty="0">
                <a:cs typeface="Calibri"/>
              </a:rPr>
              <a:t>  </a:t>
            </a:r>
          </a:p>
          <a:p>
            <a:pPr marL="384175" marR="141605" indent="-285750">
              <a:lnSpc>
                <a:spcPct val="99900"/>
              </a:lnSpc>
              <a:spcBef>
                <a:spcPts val="45"/>
              </a:spcBef>
              <a:buFont typeface="Arial" panose="020B0604020202020204" pitchFamily="34" charset="0"/>
              <a:buChar char="•"/>
            </a:pPr>
            <a:r>
              <a:rPr lang="en" spc="5" dirty="0">
                <a:cs typeface="Calibri"/>
              </a:rPr>
              <a:t>increase </a:t>
            </a:r>
            <a:r>
              <a:rPr lang="en" dirty="0">
                <a:cs typeface="Calibri"/>
              </a:rPr>
              <a:t>in MCV</a:t>
            </a:r>
            <a:endParaRPr lang="sr-Cyrl-RS" dirty="0">
              <a:cs typeface="Calibri"/>
            </a:endParaRPr>
          </a:p>
          <a:p>
            <a:pPr marL="384175" marR="141605" indent="-285750">
              <a:lnSpc>
                <a:spcPct val="99900"/>
              </a:lnSpc>
              <a:spcBef>
                <a:spcPts val="45"/>
              </a:spcBef>
              <a:buFont typeface="Arial" panose="020B0604020202020204" pitchFamily="34" charset="0"/>
              <a:buChar char="•"/>
            </a:pPr>
            <a:r>
              <a:rPr lang="en" spc="15" dirty="0">
                <a:cs typeface="Calibri"/>
              </a:rPr>
              <a:t>reduction</a:t>
            </a:r>
            <a:r>
              <a:rPr lang="en" spc="-125" dirty="0">
                <a:cs typeface="Calibri"/>
              </a:rPr>
              <a:t> of  </a:t>
            </a:r>
            <a:r>
              <a:rPr lang="en" spc="10" dirty="0">
                <a:cs typeface="Calibri"/>
              </a:rPr>
              <a:t>MCHC</a:t>
            </a:r>
            <a:endParaRPr lang="en-US" dirty="0">
              <a:cs typeface="Calibri"/>
            </a:endParaRPr>
          </a:p>
        </p:txBody>
      </p:sp>
    </p:spTree>
    <p:extLst>
      <p:ext uri="{BB962C8B-B14F-4D97-AF65-F5344CB8AC3E}">
        <p14:creationId xmlns:p14="http://schemas.microsoft.com/office/powerpoint/2010/main" val="511029482"/>
      </p:ext>
    </p:extLst>
  </p:cSld>
  <p:clrMapOvr>
    <a:masterClrMapping/>
  </p:clrMapOvr>
  <mc:AlternateContent xmlns:mc="http://schemas.openxmlformats.org/markup-compatibility/2006" xmlns:p14="http://schemas.microsoft.com/office/powerpoint/2010/main">
    <mc:Choice Requires="p14">
      <p:transition spd="slow" p14:dur="2000" advTm="53122"/>
    </mc:Choice>
    <mc:Fallback xmlns="">
      <p:transition spd="slow" advTm="5312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106150" cy="1325563"/>
          </a:xfrm>
        </p:spPr>
        <p:txBody>
          <a:bodyPr/>
          <a:lstStyle/>
          <a:p>
            <a:r>
              <a:rPr lang="en" dirty="0"/>
              <a:t>Hyperosmolar (hypertensive) disorders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 dirty="0"/>
              <a:t>The group of hyperosmolar disorders of body fluids includes conditions in which the osmolarity of the extracellular fluid is </a:t>
            </a:r>
            <a:r>
              <a:rPr lang="en" dirty="0">
                <a:solidFill>
                  <a:srgbClr val="0070C0"/>
                </a:solidFill>
              </a:rPr>
              <a:t>above </a:t>
            </a:r>
            <a:r>
              <a:rPr lang="en" dirty="0"/>
              <a:t>normal values</a:t>
            </a:r>
          </a:p>
          <a:p>
            <a:pPr marL="0" indent="0">
              <a:buNone/>
            </a:pPr>
            <a:r>
              <a:rPr lang="en" dirty="0"/>
              <a:t>There are two main causes of these disorders:</a:t>
            </a:r>
          </a:p>
          <a:p>
            <a:pPr marL="514350" indent="-514350">
              <a:buFont typeface="+mj-lt"/>
              <a:buAutoNum type="arabicPeriod"/>
            </a:pPr>
            <a:r>
              <a:rPr lang="en" dirty="0">
                <a:solidFill>
                  <a:srgbClr val="C00000"/>
                </a:solidFill>
              </a:rPr>
              <a:t>increasing in the amount of sodium in ECF </a:t>
            </a:r>
            <a:r>
              <a:rPr lang="en" dirty="0"/>
              <a:t>(due to increased intake or increased salt retention)</a:t>
            </a:r>
          </a:p>
          <a:p>
            <a:pPr marL="514350" indent="-514350">
              <a:buFont typeface="+mj-lt"/>
              <a:buAutoNum type="arabicPeriod"/>
            </a:pPr>
            <a:r>
              <a:rPr lang="en" dirty="0">
                <a:solidFill>
                  <a:srgbClr val="C00000"/>
                </a:solidFill>
              </a:rPr>
              <a:t>Water deficit in ECF ( </a:t>
            </a:r>
            <a:r>
              <a:rPr lang="en" dirty="0"/>
              <a:t>due to water loss and consequent increase in sodium concentration in ECF)</a:t>
            </a:r>
          </a:p>
          <a:p>
            <a:pPr marL="514350" indent="-514350">
              <a:buFont typeface="+mj-lt"/>
              <a:buAutoNum type="arabicPeriod"/>
            </a:pPr>
            <a:r>
              <a:rPr lang="en" dirty="0">
                <a:solidFill>
                  <a:srgbClr val="C00000"/>
                </a:solidFill>
              </a:rPr>
              <a:t>combination</a:t>
            </a:r>
          </a:p>
          <a:p>
            <a:pPr marL="0" indent="0">
              <a:buNone/>
            </a:pPr>
            <a:r>
              <a:rPr lang="en" dirty="0"/>
              <a:t>Regardless of the cause, the following disorders occur in the body: </a:t>
            </a:r>
            <a:r>
              <a:rPr lang="en" dirty="0">
                <a:solidFill>
                  <a:srgbClr val="0070C0"/>
                </a:solidFill>
              </a:rPr>
              <a:t>hypernatremia </a:t>
            </a:r>
            <a:r>
              <a:rPr lang="en" dirty="0"/>
              <a:t>, </a:t>
            </a:r>
            <a:r>
              <a:rPr lang="en" dirty="0">
                <a:solidFill>
                  <a:srgbClr val="0070C0"/>
                </a:solidFill>
              </a:rPr>
              <a:t>hyperchloremia </a:t>
            </a:r>
            <a:r>
              <a:rPr lang="en" dirty="0"/>
              <a:t>, </a:t>
            </a:r>
            <a:r>
              <a:rPr lang="en" dirty="0">
                <a:solidFill>
                  <a:srgbClr val="0070C0"/>
                </a:solidFill>
              </a:rPr>
              <a:t>increased osmolarity of ECF </a:t>
            </a:r>
            <a:r>
              <a:rPr lang="en" dirty="0"/>
              <a:t>, relative </a:t>
            </a:r>
            <a:r>
              <a:rPr lang="en" dirty="0">
                <a:solidFill>
                  <a:srgbClr val="0070C0"/>
                </a:solidFill>
              </a:rPr>
              <a:t>increase in hematocrit and plasma protein concentration </a:t>
            </a:r>
            <a:r>
              <a:rPr lang="en" dirty="0"/>
              <a:t>, </a:t>
            </a:r>
            <a:r>
              <a:rPr lang="en" dirty="0">
                <a:solidFill>
                  <a:srgbClr val="0070C0"/>
                </a:solidFill>
              </a:rPr>
              <a:t>intracellular dehydration </a:t>
            </a:r>
            <a:r>
              <a:rPr lang="en" dirty="0"/>
              <a:t>.</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41</a:t>
            </a:fld>
            <a:endParaRPr lang="en-US"/>
          </a:p>
        </p:txBody>
      </p:sp>
    </p:spTree>
    <p:extLst>
      <p:ext uri="{BB962C8B-B14F-4D97-AF65-F5344CB8AC3E}">
        <p14:creationId xmlns:p14="http://schemas.microsoft.com/office/powerpoint/2010/main" val="840511234"/>
      </p:ext>
    </p:extLst>
  </p:cSld>
  <p:clrMapOvr>
    <a:masterClrMapping/>
  </p:clrMapOvr>
  <mc:AlternateContent xmlns:mc="http://schemas.openxmlformats.org/markup-compatibility/2006" xmlns:p14="http://schemas.microsoft.com/office/powerpoint/2010/main">
    <mc:Choice Requires="p14">
      <p:transition spd="slow" p14:dur="2000" advTm="47850"/>
    </mc:Choice>
    <mc:Fallback xmlns="">
      <p:transition spd="slow" advTm="4785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0" y="0"/>
            <a:ext cx="12125325" cy="693780"/>
          </a:xfrm>
          <a:prstGeom prst="rect">
            <a:avLst/>
          </a:prstGeom>
        </p:spPr>
        <p:txBody>
          <a:bodyPr vert="horz" wrap="square" lIns="0" tIns="16510" rIns="0" bIns="0" rtlCol="0">
            <a:spAutoFit/>
          </a:bodyPr>
          <a:lstStyle/>
          <a:p>
            <a:pPr marL="12700" algn="ctr">
              <a:lnSpc>
                <a:spcPct val="100000"/>
              </a:lnSpc>
              <a:spcBef>
                <a:spcPts val="130"/>
              </a:spcBef>
            </a:pPr>
            <a:r>
              <a:rPr spc="10" dirty="0"/>
              <a:t>Hyperosmolar (hypertonic)</a:t>
            </a:r>
            <a:r>
              <a:rPr spc="-315" dirty="0"/>
              <a:t> </a:t>
            </a:r>
            <a:r>
              <a:rPr spc="15" dirty="0"/>
              <a:t>disorders</a:t>
            </a:r>
          </a:p>
        </p:txBody>
      </p:sp>
      <p:graphicFrame>
        <p:nvGraphicFramePr>
          <p:cNvPr id="5" name="object 4"/>
          <p:cNvGraphicFramePr>
            <a:graphicFrameLocks noGrp="1"/>
          </p:cNvGraphicFramePr>
          <p:nvPr>
            <p:extLst>
              <p:ext uri="{D42A27DB-BD31-4B8C-83A1-F6EECF244321}">
                <p14:modId xmlns:p14="http://schemas.microsoft.com/office/powerpoint/2010/main" val="688407236"/>
              </p:ext>
            </p:extLst>
          </p:nvPr>
        </p:nvGraphicFramePr>
        <p:xfrm>
          <a:off x="217721" y="939162"/>
          <a:ext cx="11817531" cy="5320795"/>
        </p:xfrm>
        <a:graphic>
          <a:graphicData uri="http://schemas.openxmlformats.org/drawingml/2006/table">
            <a:tbl>
              <a:tblPr firstRow="1" bandRow="1">
                <a:tableStyleId>{2D5ABB26-0587-4C30-8999-92F81FD0307C}</a:tableStyleId>
              </a:tblPr>
              <a:tblGrid>
                <a:gridCol w="2280576">
                  <a:extLst>
                    <a:ext uri="{9D8B030D-6E8A-4147-A177-3AD203B41FA5}">
                      <a16:colId xmlns:a16="http://schemas.microsoft.com/office/drawing/2014/main" val="20000"/>
                    </a:ext>
                  </a:extLst>
                </a:gridCol>
                <a:gridCol w="3628189">
                  <a:extLst>
                    <a:ext uri="{9D8B030D-6E8A-4147-A177-3AD203B41FA5}">
                      <a16:colId xmlns:a16="http://schemas.microsoft.com/office/drawing/2014/main" val="20001"/>
                    </a:ext>
                  </a:extLst>
                </a:gridCol>
                <a:gridCol w="2954383">
                  <a:extLst>
                    <a:ext uri="{9D8B030D-6E8A-4147-A177-3AD203B41FA5}">
                      <a16:colId xmlns:a16="http://schemas.microsoft.com/office/drawing/2014/main" val="20002"/>
                    </a:ext>
                  </a:extLst>
                </a:gridCol>
                <a:gridCol w="2954383">
                  <a:extLst>
                    <a:ext uri="{9D8B030D-6E8A-4147-A177-3AD203B41FA5}">
                      <a16:colId xmlns:a16="http://schemas.microsoft.com/office/drawing/2014/main" val="20003"/>
                    </a:ext>
                  </a:extLst>
                </a:gridCol>
              </a:tblGrid>
              <a:tr h="1000331">
                <a:tc>
                  <a:txBody>
                    <a:bodyPr/>
                    <a:lstStyle/>
                    <a:p>
                      <a:pPr marL="91440">
                        <a:lnSpc>
                          <a:spcPct val="100000"/>
                        </a:lnSpc>
                        <a:spcBef>
                          <a:spcPts val="320"/>
                        </a:spcBef>
                      </a:pPr>
                      <a:r>
                        <a:rPr sz="1600" b="1" spc="-5" dirty="0">
                          <a:latin typeface="Calibri"/>
                          <a:cs typeface="Calibri"/>
                        </a:rPr>
                        <a:t>Cause</a:t>
                      </a:r>
                      <a:endParaRPr sz="1600" dirty="0">
                        <a:latin typeface="Calibri"/>
                        <a:cs typeface="Calibri"/>
                      </a:endParaRPr>
                    </a:p>
                  </a:txBody>
                  <a:tcPr marL="0" marR="0" marT="40640" marB="0">
                    <a:lnR w="19050">
                      <a:solidFill>
                        <a:srgbClr val="000000"/>
                      </a:solidFill>
                      <a:prstDash val="solid"/>
                    </a:lnR>
                    <a:lnB w="19050">
                      <a:solidFill>
                        <a:srgbClr val="000000"/>
                      </a:solidFill>
                      <a:prstDash val="solid"/>
                    </a:lnB>
                    <a:solidFill>
                      <a:srgbClr val="F2DCDB"/>
                    </a:solidFill>
                  </a:tcPr>
                </a:tc>
                <a:tc>
                  <a:txBody>
                    <a:bodyPr/>
                    <a:lstStyle/>
                    <a:p>
                      <a:pPr marL="93345">
                        <a:lnSpc>
                          <a:spcPct val="100000"/>
                        </a:lnSpc>
                        <a:spcBef>
                          <a:spcPts val="320"/>
                        </a:spcBef>
                      </a:pPr>
                      <a:r>
                        <a:rPr sz="1600" b="1" spc="10" dirty="0">
                          <a:latin typeface="Calibri"/>
                          <a:cs typeface="Calibri"/>
                        </a:rPr>
                        <a:t>Mechanism</a:t>
                      </a:r>
                      <a:endParaRPr sz="1600" dirty="0">
                        <a:latin typeface="Calibri"/>
                        <a:cs typeface="Calibri"/>
                      </a:endParaRPr>
                    </a:p>
                  </a:txBody>
                  <a:tcPr marL="0" marR="0" marT="40640" marB="0">
                    <a:lnL w="19050">
                      <a:solidFill>
                        <a:srgbClr val="000000"/>
                      </a:solidFill>
                      <a:prstDash val="solid"/>
                    </a:lnL>
                    <a:lnR w="19050">
                      <a:solidFill>
                        <a:srgbClr val="000000"/>
                      </a:solidFill>
                      <a:prstDash val="solid"/>
                    </a:lnR>
                    <a:lnB w="19050">
                      <a:solidFill>
                        <a:srgbClr val="000000"/>
                      </a:solidFill>
                      <a:prstDash val="solid"/>
                    </a:lnB>
                    <a:solidFill>
                      <a:srgbClr val="F2DCDB"/>
                    </a:solidFill>
                  </a:tcPr>
                </a:tc>
                <a:tc>
                  <a:txBody>
                    <a:bodyPr/>
                    <a:lstStyle/>
                    <a:p>
                      <a:pPr marL="95885" marR="415925">
                        <a:lnSpc>
                          <a:spcPct val="103000"/>
                        </a:lnSpc>
                        <a:spcBef>
                          <a:spcPts val="265"/>
                        </a:spcBef>
                      </a:pPr>
                      <a:r>
                        <a:rPr sz="1600" b="1" dirty="0">
                          <a:latin typeface="Calibri"/>
                          <a:cs typeface="Calibri"/>
                        </a:rPr>
                        <a:t>Effects </a:t>
                      </a:r>
                      <a:r>
                        <a:rPr sz="1600" b="1" spc="-5" dirty="0">
                          <a:latin typeface="Calibri"/>
                          <a:cs typeface="Calibri"/>
                        </a:rPr>
                        <a:t>on </a:t>
                      </a:r>
                      <a:r>
                        <a:rPr lang="en-US" sz="1600" b="1" spc="-20" dirty="0">
                          <a:latin typeface="Calibri"/>
                          <a:cs typeface="Calibri"/>
                        </a:rPr>
                        <a:t>ECF</a:t>
                      </a:r>
                      <a:endParaRPr sz="1600" dirty="0">
                        <a:latin typeface="Calibri"/>
                        <a:cs typeface="Calibri"/>
                      </a:endParaRPr>
                    </a:p>
                  </a:txBody>
                  <a:tcPr marL="0" marR="0" marT="33655" marB="0">
                    <a:lnL w="19050">
                      <a:solidFill>
                        <a:srgbClr val="000000"/>
                      </a:solidFill>
                      <a:prstDash val="solid"/>
                    </a:lnL>
                    <a:lnR w="19050">
                      <a:solidFill>
                        <a:srgbClr val="000000"/>
                      </a:solidFill>
                      <a:prstDash val="solid"/>
                    </a:lnR>
                    <a:lnB w="19050">
                      <a:solidFill>
                        <a:srgbClr val="000000"/>
                      </a:solidFill>
                      <a:prstDash val="solid"/>
                    </a:lnB>
                    <a:solidFill>
                      <a:srgbClr val="F2DCDB"/>
                    </a:solidFill>
                  </a:tcPr>
                </a:tc>
                <a:tc>
                  <a:txBody>
                    <a:bodyPr/>
                    <a:lstStyle/>
                    <a:p>
                      <a:pPr marL="98425" marR="461009">
                        <a:lnSpc>
                          <a:spcPct val="103000"/>
                        </a:lnSpc>
                        <a:spcBef>
                          <a:spcPts val="265"/>
                        </a:spcBef>
                      </a:pPr>
                      <a:r>
                        <a:rPr sz="1600" b="1" dirty="0">
                          <a:latin typeface="Calibri"/>
                          <a:cs typeface="Calibri"/>
                        </a:rPr>
                        <a:t>Effects </a:t>
                      </a:r>
                      <a:r>
                        <a:rPr sz="1600" b="1" spc="-5" dirty="0">
                          <a:latin typeface="Calibri"/>
                          <a:cs typeface="Calibri"/>
                        </a:rPr>
                        <a:t>on </a:t>
                      </a:r>
                      <a:r>
                        <a:rPr lang="en-US" sz="1600" b="1" spc="20" dirty="0">
                          <a:latin typeface="Calibri"/>
                          <a:cs typeface="Calibri"/>
                        </a:rPr>
                        <a:t>ICF</a:t>
                      </a:r>
                      <a:endParaRPr sz="1600" dirty="0">
                        <a:latin typeface="Calibri"/>
                        <a:cs typeface="Calibri"/>
                      </a:endParaRPr>
                    </a:p>
                  </a:txBody>
                  <a:tcPr marL="0" marR="0" marT="33655" marB="0">
                    <a:lnL w="19050">
                      <a:solidFill>
                        <a:srgbClr val="000000"/>
                      </a:solidFill>
                      <a:prstDash val="solid"/>
                    </a:lnL>
                    <a:lnB w="19050">
                      <a:solidFill>
                        <a:srgbClr val="000000"/>
                      </a:solidFill>
                      <a:prstDash val="solid"/>
                    </a:lnB>
                    <a:solidFill>
                      <a:srgbClr val="F2DCDB"/>
                    </a:solidFill>
                  </a:tcPr>
                </a:tc>
                <a:extLst>
                  <a:ext uri="{0D108BD9-81ED-4DB2-BD59-A6C34878D82A}">
                    <a16:rowId xmlns:a16="http://schemas.microsoft.com/office/drawing/2014/main" val="10000"/>
                  </a:ext>
                </a:extLst>
              </a:tr>
              <a:tr h="2400795">
                <a:tc>
                  <a:txBody>
                    <a:bodyPr/>
                    <a:lstStyle/>
                    <a:p>
                      <a:pPr marL="91440" marR="135890">
                        <a:lnSpc>
                          <a:spcPct val="102800"/>
                        </a:lnSpc>
                        <a:spcBef>
                          <a:spcPts val="210"/>
                        </a:spcBef>
                      </a:pPr>
                      <a:r>
                        <a:rPr sz="1600" b="1" spc="5" dirty="0">
                          <a:latin typeface="Calibri"/>
                          <a:cs typeface="Calibri"/>
                        </a:rPr>
                        <a:t>Hyperosmolar hyperhydration</a:t>
                      </a:r>
                      <a:endParaRPr sz="1600" dirty="0">
                        <a:latin typeface="Calibri"/>
                        <a:cs typeface="Calibri"/>
                      </a:endParaRPr>
                    </a:p>
                  </a:txBody>
                  <a:tcPr marL="0" marR="0" marT="26670" marB="0">
                    <a:lnR w="19050">
                      <a:solidFill>
                        <a:srgbClr val="000000"/>
                      </a:solidFill>
                      <a:prstDash val="solid"/>
                    </a:lnR>
                    <a:lnT w="19050">
                      <a:solidFill>
                        <a:srgbClr val="000000"/>
                      </a:solidFill>
                      <a:prstDash val="solid"/>
                    </a:lnT>
                    <a:lnB w="19050">
                      <a:solidFill>
                        <a:srgbClr val="000000"/>
                      </a:solidFill>
                      <a:prstDash val="solid"/>
                    </a:lnB>
                    <a:solidFill>
                      <a:srgbClr val="F2DCDB"/>
                    </a:solidFill>
                  </a:tcPr>
                </a:tc>
                <a:tc>
                  <a:txBody>
                    <a:bodyPr/>
                    <a:lstStyle/>
                    <a:p>
                      <a:pPr marL="93345">
                        <a:lnSpc>
                          <a:spcPct val="100000"/>
                        </a:lnSpc>
                        <a:spcBef>
                          <a:spcPts val="254"/>
                        </a:spcBef>
                      </a:pPr>
                      <a:r>
                        <a:rPr sz="1600" spc="15" dirty="0">
                          <a:latin typeface="Calibri"/>
                          <a:cs typeface="Calibri"/>
                        </a:rPr>
                        <a:t>INCREASED </a:t>
                      </a:r>
                      <a:r>
                        <a:rPr sz="1600" spc="10" dirty="0">
                          <a:latin typeface="Calibri"/>
                          <a:cs typeface="Calibri"/>
                        </a:rPr>
                        <a:t>QUANTITY</a:t>
                      </a:r>
                      <a:r>
                        <a:rPr sz="1600" spc="-220" dirty="0">
                          <a:latin typeface="Calibri"/>
                          <a:cs typeface="Calibri"/>
                        </a:rPr>
                        <a:t> </a:t>
                      </a:r>
                      <a:r>
                        <a:rPr lang="en-US" sz="1600" spc="-5" dirty="0">
                          <a:latin typeface="Calibri"/>
                          <a:cs typeface="Calibri"/>
                        </a:rPr>
                        <a:t>of Na</a:t>
                      </a:r>
                      <a:endParaRPr sz="1600" dirty="0">
                        <a:latin typeface="Calibri"/>
                        <a:cs typeface="Calibri"/>
                      </a:endParaRPr>
                    </a:p>
                    <a:p>
                      <a:pPr marL="236220" indent="-143510">
                        <a:lnSpc>
                          <a:spcPts val="1664"/>
                        </a:lnSpc>
                        <a:spcBef>
                          <a:spcPts val="50"/>
                        </a:spcBef>
                        <a:buFont typeface="Arial"/>
                        <a:buChar char="•"/>
                        <a:tabLst>
                          <a:tab pos="236854" algn="l"/>
                        </a:tabLst>
                      </a:pPr>
                      <a:r>
                        <a:rPr sz="1600" dirty="0">
                          <a:latin typeface="Calibri"/>
                          <a:cs typeface="Calibri"/>
                        </a:rPr>
                        <a:t>I.V. Hypertonic</a:t>
                      </a:r>
                      <a:r>
                        <a:rPr sz="1600" spc="-50" dirty="0">
                          <a:latin typeface="Calibri"/>
                          <a:cs typeface="Calibri"/>
                        </a:rPr>
                        <a:t> </a:t>
                      </a:r>
                      <a:r>
                        <a:rPr lang="en-US" sz="1600" spc="5" dirty="0">
                          <a:latin typeface="Calibri"/>
                          <a:cs typeface="Calibri"/>
                        </a:rPr>
                        <a:t>solutions</a:t>
                      </a:r>
                      <a:endParaRPr sz="1600" dirty="0">
                        <a:latin typeface="Calibri"/>
                        <a:cs typeface="Calibri"/>
                      </a:endParaRPr>
                    </a:p>
                    <a:p>
                      <a:pPr marL="93345" marR="415290">
                        <a:lnSpc>
                          <a:spcPts val="1730"/>
                        </a:lnSpc>
                        <a:buFont typeface="Arial"/>
                        <a:buChar char="•"/>
                        <a:tabLst>
                          <a:tab pos="198755" algn="l"/>
                        </a:tabLst>
                      </a:pPr>
                      <a:r>
                        <a:rPr lang="en" sz="1600" spc="5" dirty="0">
                          <a:latin typeface="Calibri"/>
                          <a:cs typeface="Calibri"/>
                        </a:rPr>
                        <a:t> large</a:t>
                      </a:r>
                      <a:r>
                        <a:rPr sz="1600" spc="5" dirty="0">
                          <a:latin typeface="Calibri"/>
                          <a:cs typeface="Calibri"/>
                        </a:rPr>
                        <a:t> </a:t>
                      </a:r>
                      <a:r>
                        <a:rPr sz="1600" spc="15" dirty="0">
                          <a:latin typeface="Calibri"/>
                          <a:cs typeface="Calibri"/>
                        </a:rPr>
                        <a:t>input</a:t>
                      </a:r>
                      <a:r>
                        <a:rPr sz="1600" spc="-185" dirty="0">
                          <a:latin typeface="Calibri"/>
                          <a:cs typeface="Calibri"/>
                        </a:rPr>
                        <a:t> </a:t>
                      </a:r>
                      <a:r>
                        <a:rPr sz="1600" spc="10" dirty="0">
                          <a:latin typeface="Calibri"/>
                          <a:cs typeface="Calibri"/>
                        </a:rPr>
                        <a:t>of sodium </a:t>
                      </a:r>
                      <a:r>
                        <a:rPr sz="1600" spc="5" dirty="0">
                          <a:latin typeface="Calibri"/>
                          <a:cs typeface="Calibri"/>
                        </a:rPr>
                        <a:t>in food</a:t>
                      </a:r>
                      <a:endParaRPr sz="1600" dirty="0">
                        <a:latin typeface="Calibri"/>
                        <a:cs typeface="Calibri"/>
                      </a:endParaRPr>
                    </a:p>
                    <a:p>
                      <a:pPr marL="198120" indent="-105410">
                        <a:lnSpc>
                          <a:spcPts val="1570"/>
                        </a:lnSpc>
                        <a:buFont typeface="Arial"/>
                        <a:buChar char="•"/>
                        <a:tabLst>
                          <a:tab pos="198755" algn="l"/>
                        </a:tabLst>
                      </a:pPr>
                      <a:r>
                        <a:rPr sz="1600" spc="10" dirty="0">
                          <a:latin typeface="Calibri"/>
                          <a:cs typeface="Calibri"/>
                        </a:rPr>
                        <a:t>Conn</a:t>
                      </a:r>
                      <a:r>
                        <a:rPr sz="1600" spc="-65" dirty="0">
                          <a:latin typeface="Calibri"/>
                          <a:cs typeface="Calibri"/>
                        </a:rPr>
                        <a:t> </a:t>
                      </a:r>
                      <a:r>
                        <a:rPr sz="1600" spc="20" dirty="0">
                          <a:latin typeface="Calibri"/>
                          <a:cs typeface="Calibri"/>
                        </a:rPr>
                        <a:t>Sy</a:t>
                      </a:r>
                      <a:endParaRPr sz="1600" dirty="0">
                        <a:latin typeface="Calibri"/>
                        <a:cs typeface="Calibri"/>
                      </a:endParaRPr>
                    </a:p>
                    <a:p>
                      <a:pPr marL="198120" indent="-105410">
                        <a:lnSpc>
                          <a:spcPts val="1664"/>
                        </a:lnSpc>
                        <a:buFont typeface="Arial"/>
                        <a:buChar char="•"/>
                        <a:tabLst>
                          <a:tab pos="198755" algn="l"/>
                        </a:tabLst>
                      </a:pPr>
                      <a:r>
                        <a:rPr sz="1600" spc="10" dirty="0">
                          <a:latin typeface="Calibri"/>
                          <a:cs typeface="Calibri"/>
                        </a:rPr>
                        <a:t>Cushing's</a:t>
                      </a:r>
                      <a:r>
                        <a:rPr sz="1600" spc="-110" dirty="0">
                          <a:latin typeface="Calibri"/>
                          <a:cs typeface="Calibri"/>
                        </a:rPr>
                        <a:t> </a:t>
                      </a:r>
                      <a:r>
                        <a:rPr sz="1600" spc="5" dirty="0">
                          <a:latin typeface="Calibri"/>
                          <a:cs typeface="Calibri"/>
                        </a:rPr>
                        <a:t>disease</a:t>
                      </a:r>
                      <a:endParaRPr sz="1600" dirty="0">
                        <a:latin typeface="Calibri"/>
                        <a:cs typeface="Calibri"/>
                      </a:endParaRPr>
                    </a:p>
                  </a:txBody>
                  <a:tcPr marL="0" marR="0" marT="3238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5885">
                        <a:lnSpc>
                          <a:spcPct val="100000"/>
                        </a:lnSpc>
                        <a:spcBef>
                          <a:spcPts val="254"/>
                        </a:spcBef>
                      </a:pPr>
                      <a:r>
                        <a:rPr sz="1600" spc="10" dirty="0">
                          <a:latin typeface="Calibri"/>
                          <a:cs typeface="Calibri"/>
                        </a:rPr>
                        <a:t>SIGNS</a:t>
                      </a:r>
                      <a:r>
                        <a:rPr sz="1600" spc="-110" dirty="0">
                          <a:latin typeface="Calibri"/>
                          <a:cs typeface="Calibri"/>
                        </a:rPr>
                        <a:t> </a:t>
                      </a:r>
                      <a:r>
                        <a:rPr lang="en-US" sz="1600" spc="-110" dirty="0">
                          <a:latin typeface="Calibri"/>
                          <a:cs typeface="Calibri"/>
                        </a:rPr>
                        <a:t>of </a:t>
                      </a:r>
                      <a:r>
                        <a:rPr sz="1600" spc="5" dirty="0">
                          <a:latin typeface="Calibri"/>
                          <a:cs typeface="Calibri"/>
                        </a:rPr>
                        <a:t>HYPERVOLEMIA</a:t>
                      </a:r>
                      <a:endParaRPr sz="1600" dirty="0">
                        <a:latin typeface="Calibri"/>
                        <a:cs typeface="Calibri"/>
                      </a:endParaRPr>
                    </a:p>
                    <a:p>
                      <a:pPr marL="200660" indent="-105410">
                        <a:lnSpc>
                          <a:spcPts val="1664"/>
                        </a:lnSpc>
                        <a:spcBef>
                          <a:spcPts val="50"/>
                        </a:spcBef>
                        <a:buFont typeface="Arial"/>
                        <a:buChar char="•"/>
                        <a:tabLst>
                          <a:tab pos="201295" algn="l"/>
                        </a:tabLst>
                      </a:pPr>
                      <a:r>
                        <a:rPr sz="1600" spc="5" dirty="0">
                          <a:latin typeface="Calibri"/>
                          <a:cs typeface="Calibri"/>
                        </a:rPr>
                        <a:t>Increase </a:t>
                      </a:r>
                      <a:r>
                        <a:rPr sz="1600" spc="-40" dirty="0">
                          <a:latin typeface="Calibri"/>
                          <a:cs typeface="Calibri"/>
                        </a:rPr>
                        <a:t>in TA </a:t>
                      </a:r>
                      <a:r>
                        <a:rPr lang="en-US" sz="1600" spc="10" dirty="0">
                          <a:latin typeface="Calibri"/>
                          <a:cs typeface="Calibri"/>
                        </a:rPr>
                        <a:t>and </a:t>
                      </a:r>
                      <a:r>
                        <a:rPr lang="en-US" sz="1600" spc="5" dirty="0">
                          <a:latin typeface="Calibri"/>
                          <a:cs typeface="Calibri"/>
                        </a:rPr>
                        <a:t>BW</a:t>
                      </a:r>
                      <a:endParaRPr sz="1600" dirty="0">
                        <a:latin typeface="Calibri"/>
                        <a:cs typeface="Calibri"/>
                      </a:endParaRPr>
                    </a:p>
                    <a:p>
                      <a:pPr marL="95885" marR="746760">
                        <a:lnSpc>
                          <a:spcPts val="1730"/>
                        </a:lnSpc>
                        <a:buFont typeface="Arial"/>
                        <a:buChar char="•"/>
                        <a:tabLst>
                          <a:tab pos="201295" algn="l"/>
                        </a:tabLst>
                      </a:pPr>
                      <a:r>
                        <a:rPr lang="en" sz="1600" spc="10" dirty="0">
                          <a:latin typeface="Calibri"/>
                          <a:cs typeface="Calibri"/>
                        </a:rPr>
                        <a:t> </a:t>
                      </a:r>
                      <a:r>
                        <a:rPr lang="en-US" sz="1600" spc="10" dirty="0">
                          <a:latin typeface="Calibri"/>
                          <a:cs typeface="Calibri"/>
                        </a:rPr>
                        <a:t>Stronger</a:t>
                      </a:r>
                      <a:r>
                        <a:rPr sz="1600" spc="-170" dirty="0">
                          <a:latin typeface="Calibri"/>
                          <a:cs typeface="Calibri"/>
                        </a:rPr>
                        <a:t> </a:t>
                      </a:r>
                      <a:r>
                        <a:rPr sz="1600" spc="5" dirty="0">
                          <a:latin typeface="Calibri"/>
                          <a:cs typeface="Calibri"/>
                        </a:rPr>
                        <a:t>pulse, dilated</a:t>
                      </a:r>
                      <a:r>
                        <a:rPr sz="1600" spc="-100" dirty="0">
                          <a:latin typeface="Calibri"/>
                          <a:cs typeface="Calibri"/>
                        </a:rPr>
                        <a:t> </a:t>
                      </a:r>
                      <a:r>
                        <a:rPr sz="1600" spc="-5" dirty="0">
                          <a:latin typeface="Calibri"/>
                          <a:cs typeface="Calibri"/>
                        </a:rPr>
                        <a:t>veins</a:t>
                      </a:r>
                      <a:endParaRPr sz="1600" dirty="0">
                        <a:latin typeface="Calibri"/>
                        <a:cs typeface="Calibri"/>
                      </a:endParaRPr>
                    </a:p>
                    <a:p>
                      <a:pPr marL="200660" indent="-105410">
                        <a:lnSpc>
                          <a:spcPts val="1570"/>
                        </a:lnSpc>
                        <a:buFont typeface="Arial"/>
                        <a:buChar char="•"/>
                        <a:tabLst>
                          <a:tab pos="201295" algn="l"/>
                        </a:tabLst>
                      </a:pPr>
                      <a:r>
                        <a:rPr sz="1600" spc="5" dirty="0">
                          <a:latin typeface="Calibri"/>
                          <a:cs typeface="Calibri"/>
                        </a:rPr>
                        <a:t>Edema</a:t>
                      </a:r>
                      <a:endParaRPr sz="1600" dirty="0">
                        <a:latin typeface="Calibri"/>
                        <a:cs typeface="Calibri"/>
                      </a:endParaRPr>
                    </a:p>
                    <a:p>
                      <a:pPr marL="200660" indent="-105410">
                        <a:lnSpc>
                          <a:spcPts val="1664"/>
                        </a:lnSpc>
                        <a:buFont typeface="Arial"/>
                        <a:buChar char="•"/>
                        <a:tabLst>
                          <a:tab pos="201295" algn="l"/>
                        </a:tabLst>
                      </a:pPr>
                      <a:r>
                        <a:rPr sz="1600" spc="5" dirty="0">
                          <a:latin typeface="Calibri"/>
                          <a:cs typeface="Calibri"/>
                        </a:rPr>
                        <a:t>Heart</a:t>
                      </a:r>
                      <a:r>
                        <a:rPr lang="en-US" sz="1600" spc="5" dirty="0">
                          <a:latin typeface="Calibri"/>
                          <a:cs typeface="Calibri"/>
                        </a:rPr>
                        <a:t> failure</a:t>
                      </a:r>
                    </a:p>
                    <a:p>
                      <a:pPr marL="200660" indent="-105410">
                        <a:lnSpc>
                          <a:spcPts val="1664"/>
                        </a:lnSpc>
                        <a:buFont typeface="Arial"/>
                        <a:buChar char="•"/>
                        <a:tabLst>
                          <a:tab pos="201295" algn="l"/>
                        </a:tabLst>
                      </a:pPr>
                      <a:r>
                        <a:rPr sz="1600" spc="5" dirty="0">
                          <a:latin typeface="Calibri"/>
                          <a:cs typeface="Calibri"/>
                        </a:rPr>
                        <a:t>An increase</a:t>
                      </a:r>
                      <a:r>
                        <a:rPr sz="1600" spc="-105" dirty="0">
                          <a:latin typeface="Calibri"/>
                          <a:cs typeface="Calibri"/>
                        </a:rPr>
                        <a:t> </a:t>
                      </a:r>
                      <a:r>
                        <a:rPr lang="en-US" sz="1600" spc="-105" dirty="0">
                          <a:latin typeface="Calibri"/>
                          <a:cs typeface="Calibri"/>
                        </a:rPr>
                        <a:t>in </a:t>
                      </a:r>
                      <a:r>
                        <a:rPr sz="1600" spc="10" dirty="0">
                          <a:latin typeface="Calibri"/>
                          <a:cs typeface="Calibri"/>
                        </a:rPr>
                        <a:t>diuresis </a:t>
                      </a:r>
                      <a:r>
                        <a:rPr sz="1600" spc="15" dirty="0">
                          <a:latin typeface="Calibri"/>
                          <a:cs typeface="Calibri"/>
                        </a:rPr>
                        <a:t>NEUROMUSCULAR </a:t>
                      </a:r>
                      <a:r>
                        <a:rPr sz="1600" spc="10" dirty="0">
                          <a:latin typeface="Calibri"/>
                          <a:cs typeface="Calibri"/>
                        </a:rPr>
                        <a:t>SYMPTOMS</a:t>
                      </a:r>
                      <a:endParaRPr sz="1600" dirty="0">
                        <a:latin typeface="Calibri"/>
                        <a:cs typeface="Calibri"/>
                      </a:endParaRPr>
                    </a:p>
                    <a:p>
                      <a:pPr marL="200660" indent="-105410">
                        <a:lnSpc>
                          <a:spcPts val="1639"/>
                        </a:lnSpc>
                        <a:buFont typeface="Arial"/>
                        <a:buChar char="•"/>
                        <a:tabLst>
                          <a:tab pos="201295" algn="l"/>
                        </a:tabLst>
                      </a:pPr>
                      <a:r>
                        <a:rPr sz="1600" spc="5" dirty="0">
                          <a:latin typeface="Calibri"/>
                          <a:cs typeface="Calibri"/>
                        </a:rPr>
                        <a:t>Epileptoform</a:t>
                      </a:r>
                      <a:r>
                        <a:rPr sz="1600" spc="-130" dirty="0">
                          <a:latin typeface="Calibri"/>
                          <a:cs typeface="Calibri"/>
                        </a:rPr>
                        <a:t> </a:t>
                      </a:r>
                      <a:r>
                        <a:rPr sz="1600" spc="5" dirty="0">
                          <a:latin typeface="Calibri"/>
                          <a:cs typeface="Calibri"/>
                        </a:rPr>
                        <a:t>cramps</a:t>
                      </a:r>
                      <a:endParaRPr sz="1600" dirty="0">
                        <a:latin typeface="Calibri"/>
                        <a:cs typeface="Calibri"/>
                      </a:endParaRPr>
                    </a:p>
                    <a:p>
                      <a:pPr marL="200660" indent="-105410">
                        <a:lnSpc>
                          <a:spcPts val="1664"/>
                        </a:lnSpc>
                        <a:buFont typeface="Arial"/>
                        <a:buChar char="•"/>
                        <a:tabLst>
                          <a:tab pos="201295" algn="l"/>
                        </a:tabLst>
                      </a:pPr>
                      <a:r>
                        <a:rPr sz="1600" spc="5" dirty="0">
                          <a:latin typeface="Calibri"/>
                          <a:cs typeface="Calibri"/>
                        </a:rPr>
                        <a:t>Weakness</a:t>
                      </a:r>
                      <a:r>
                        <a:rPr sz="1600" spc="-50" dirty="0">
                          <a:latin typeface="Calibri"/>
                          <a:cs typeface="Calibri"/>
                        </a:rPr>
                        <a:t> </a:t>
                      </a:r>
                      <a:r>
                        <a:rPr sz="1600" spc="5" dirty="0">
                          <a:latin typeface="Calibri"/>
                          <a:cs typeface="Calibri"/>
                        </a:rPr>
                        <a:t>muscles</a:t>
                      </a:r>
                      <a:endParaRPr sz="1600" dirty="0">
                        <a:latin typeface="Calibri"/>
                        <a:cs typeface="Calibri"/>
                      </a:endParaRPr>
                    </a:p>
                  </a:txBody>
                  <a:tcPr marL="0" marR="0" marT="3238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8425" marR="805815">
                        <a:lnSpc>
                          <a:spcPct val="102800"/>
                        </a:lnSpc>
                        <a:spcBef>
                          <a:spcPts val="210"/>
                        </a:spcBef>
                      </a:pPr>
                      <a:r>
                        <a:rPr lang="en-US" sz="1600" spc="10" dirty="0">
                          <a:latin typeface="Calibri"/>
                          <a:cs typeface="Calibri"/>
                        </a:rPr>
                        <a:t>SIGNS OF IC DEHYDRATATION</a:t>
                      </a:r>
                      <a:endParaRPr sz="1600" dirty="0">
                        <a:latin typeface="Calibri"/>
                        <a:cs typeface="Calibri"/>
                      </a:endParaRPr>
                    </a:p>
                    <a:p>
                      <a:pPr marL="203200" indent="-104775">
                        <a:lnSpc>
                          <a:spcPts val="1650"/>
                        </a:lnSpc>
                        <a:buFont typeface="Arial"/>
                        <a:buChar char="•"/>
                        <a:tabLst>
                          <a:tab pos="203200" algn="l"/>
                        </a:tabLst>
                      </a:pPr>
                      <a:r>
                        <a:rPr sz="1600" spc="-5" dirty="0">
                          <a:latin typeface="Calibri"/>
                          <a:cs typeface="Calibri"/>
                        </a:rPr>
                        <a:t>Thirst</a:t>
                      </a:r>
                      <a:endParaRPr sz="1600" dirty="0">
                        <a:latin typeface="Calibri"/>
                        <a:cs typeface="Calibri"/>
                      </a:endParaRPr>
                    </a:p>
                    <a:p>
                      <a:pPr marL="203200" indent="-104775">
                        <a:lnSpc>
                          <a:spcPts val="1664"/>
                        </a:lnSpc>
                        <a:spcBef>
                          <a:spcPts val="45"/>
                        </a:spcBef>
                        <a:buFont typeface="Arial"/>
                        <a:buChar char="•"/>
                        <a:tabLst>
                          <a:tab pos="203200" algn="l"/>
                        </a:tabLst>
                      </a:pPr>
                      <a:r>
                        <a:rPr sz="1600" spc="-10" dirty="0">
                          <a:latin typeface="Calibri"/>
                          <a:cs typeface="Calibri"/>
                        </a:rPr>
                        <a:t>Fever</a:t>
                      </a:r>
                      <a:endParaRPr sz="1600" dirty="0">
                        <a:latin typeface="Calibri"/>
                        <a:cs typeface="Calibri"/>
                      </a:endParaRPr>
                    </a:p>
                    <a:p>
                      <a:pPr marL="203200" indent="-104775">
                        <a:lnSpc>
                          <a:spcPts val="1650"/>
                        </a:lnSpc>
                        <a:buFont typeface="Arial"/>
                        <a:buChar char="•"/>
                        <a:tabLst>
                          <a:tab pos="203200" algn="l"/>
                        </a:tabLst>
                      </a:pPr>
                      <a:r>
                        <a:rPr sz="1600" dirty="0">
                          <a:latin typeface="Calibri"/>
                          <a:cs typeface="Calibri"/>
                        </a:rPr>
                        <a:t>Dehydration</a:t>
                      </a:r>
                      <a:r>
                        <a:rPr sz="1600" spc="-45" dirty="0">
                          <a:latin typeface="Calibri"/>
                          <a:cs typeface="Calibri"/>
                        </a:rPr>
                        <a:t> </a:t>
                      </a:r>
                      <a:r>
                        <a:rPr lang="en-US" sz="1600" spc="-45" dirty="0">
                          <a:latin typeface="Calibri"/>
                          <a:cs typeface="Calibri"/>
                        </a:rPr>
                        <a:t>of </a:t>
                      </a:r>
                      <a:r>
                        <a:rPr sz="1600" spc="5" dirty="0">
                          <a:latin typeface="Calibri"/>
                          <a:cs typeface="Calibri"/>
                        </a:rPr>
                        <a:t>neurons</a:t>
                      </a:r>
                      <a:endParaRPr sz="1600" dirty="0">
                        <a:latin typeface="Calibri"/>
                        <a:cs typeface="Calibri"/>
                      </a:endParaRPr>
                    </a:p>
                    <a:p>
                      <a:pPr marL="203200" indent="-104775">
                        <a:lnSpc>
                          <a:spcPts val="1664"/>
                        </a:lnSpc>
                        <a:buFont typeface="Arial"/>
                        <a:buChar char="•"/>
                        <a:tabLst>
                          <a:tab pos="203200" algn="l"/>
                        </a:tabLst>
                      </a:pPr>
                      <a:r>
                        <a:rPr sz="1600" spc="10" dirty="0">
                          <a:latin typeface="Calibri"/>
                          <a:cs typeface="Calibri"/>
                        </a:rPr>
                        <a:t>Reduction</a:t>
                      </a:r>
                      <a:r>
                        <a:rPr sz="1600" spc="-125" dirty="0">
                          <a:latin typeface="Calibri"/>
                          <a:cs typeface="Calibri"/>
                        </a:rPr>
                        <a:t> </a:t>
                      </a:r>
                      <a:r>
                        <a:rPr lang="en-US" sz="1600" spc="-125" dirty="0">
                          <a:latin typeface="Calibri"/>
                          <a:cs typeface="Calibri"/>
                        </a:rPr>
                        <a:t> of  </a:t>
                      </a:r>
                      <a:r>
                        <a:rPr sz="1600" dirty="0">
                          <a:latin typeface="Calibri"/>
                          <a:cs typeface="Calibri"/>
                        </a:rPr>
                        <a:t>MCV</a:t>
                      </a:r>
                    </a:p>
                    <a:p>
                      <a:pPr marL="203200" indent="-104775">
                        <a:lnSpc>
                          <a:spcPct val="100000"/>
                        </a:lnSpc>
                        <a:spcBef>
                          <a:spcPts val="50"/>
                        </a:spcBef>
                        <a:buFont typeface="Arial"/>
                        <a:buChar char="•"/>
                        <a:tabLst>
                          <a:tab pos="203200" algn="l"/>
                        </a:tabLst>
                      </a:pPr>
                      <a:r>
                        <a:rPr sz="1600" spc="5" dirty="0">
                          <a:latin typeface="Calibri"/>
                          <a:cs typeface="Calibri"/>
                        </a:rPr>
                        <a:t>An increase</a:t>
                      </a:r>
                      <a:r>
                        <a:rPr lang="en-US" sz="1600" spc="5" dirty="0">
                          <a:latin typeface="Calibri"/>
                          <a:cs typeface="Calibri"/>
                        </a:rPr>
                        <a:t> in</a:t>
                      </a:r>
                      <a:r>
                        <a:rPr sz="1600" spc="-50" dirty="0">
                          <a:latin typeface="Calibri"/>
                          <a:cs typeface="Calibri"/>
                        </a:rPr>
                        <a:t> </a:t>
                      </a:r>
                      <a:r>
                        <a:rPr sz="1600" spc="5" dirty="0">
                          <a:latin typeface="Calibri"/>
                          <a:cs typeface="Calibri"/>
                        </a:rPr>
                        <a:t>MCHC</a:t>
                      </a:r>
                      <a:endParaRPr sz="1600" dirty="0">
                        <a:latin typeface="Calibri"/>
                        <a:cs typeface="Calibri"/>
                      </a:endParaRPr>
                    </a:p>
                  </a:txBody>
                  <a:tcPr marL="0" marR="0" marT="26670" marB="0">
                    <a:lnL w="19050">
                      <a:solidFill>
                        <a:srgbClr val="000000"/>
                      </a:solidFill>
                      <a:prstDash val="solid"/>
                    </a:lnL>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1"/>
                  </a:ext>
                </a:extLst>
              </a:tr>
              <a:tr h="1886338">
                <a:tc>
                  <a:txBody>
                    <a:bodyPr/>
                    <a:lstStyle/>
                    <a:p>
                      <a:pPr marL="91440" marR="231140">
                        <a:lnSpc>
                          <a:spcPct val="102899"/>
                        </a:lnSpc>
                        <a:spcBef>
                          <a:spcPts val="235"/>
                        </a:spcBef>
                      </a:pPr>
                      <a:r>
                        <a:rPr sz="1600" b="1" spc="-40" dirty="0">
                          <a:latin typeface="Calibri"/>
                          <a:cs typeface="Calibri"/>
                        </a:rPr>
                        <a:t>H </a:t>
                      </a:r>
                      <a:r>
                        <a:rPr sz="1600" b="1" spc="25" dirty="0">
                          <a:latin typeface="Calibri"/>
                          <a:cs typeface="Calibri"/>
                        </a:rPr>
                        <a:t>i </a:t>
                      </a:r>
                      <a:r>
                        <a:rPr sz="1600" b="1" spc="-15" dirty="0">
                          <a:latin typeface="Calibri"/>
                          <a:cs typeface="Calibri"/>
                        </a:rPr>
                        <a:t>p </a:t>
                      </a:r>
                      <a:r>
                        <a:rPr sz="1600" b="1" spc="25" dirty="0">
                          <a:latin typeface="Calibri"/>
                          <a:cs typeface="Calibri"/>
                        </a:rPr>
                        <a:t>e </a:t>
                      </a:r>
                      <a:r>
                        <a:rPr sz="1600" b="1" spc="-20" dirty="0">
                          <a:latin typeface="Calibri"/>
                          <a:cs typeface="Calibri"/>
                        </a:rPr>
                        <a:t>ro </a:t>
                      </a:r>
                      <a:r>
                        <a:rPr sz="1600" b="1" spc="-5" dirty="0">
                          <a:latin typeface="Calibri"/>
                          <a:cs typeface="Calibri"/>
                        </a:rPr>
                        <a:t>s </a:t>
                      </a:r>
                      <a:r>
                        <a:rPr sz="1600" b="1" spc="30" dirty="0">
                          <a:latin typeface="Calibri"/>
                          <a:cs typeface="Calibri"/>
                        </a:rPr>
                        <a:t>m </a:t>
                      </a:r>
                      <a:r>
                        <a:rPr sz="1600" b="1" spc="-20" dirty="0">
                          <a:latin typeface="Calibri"/>
                          <a:cs typeface="Calibri"/>
                        </a:rPr>
                        <a:t>o </a:t>
                      </a:r>
                      <a:r>
                        <a:rPr sz="1600" b="1" dirty="0">
                          <a:latin typeface="Calibri"/>
                          <a:cs typeface="Calibri"/>
                        </a:rPr>
                        <a:t>l </a:t>
                      </a:r>
                      <a:r>
                        <a:rPr sz="1600" b="1" spc="-35" dirty="0">
                          <a:latin typeface="Calibri"/>
                          <a:cs typeface="Calibri"/>
                        </a:rPr>
                        <a:t>a </a:t>
                      </a:r>
                      <a:r>
                        <a:rPr sz="1600" b="1" spc="-20" dirty="0">
                          <a:latin typeface="Calibri"/>
                          <a:cs typeface="Calibri"/>
                        </a:rPr>
                        <a:t>r </a:t>
                      </a:r>
                      <a:r>
                        <a:rPr sz="1600" b="1" spc="-30" dirty="0">
                          <a:latin typeface="Calibri"/>
                          <a:cs typeface="Calibri"/>
                        </a:rPr>
                        <a:t>n </a:t>
                      </a:r>
                      <a:r>
                        <a:rPr sz="1600" b="1" dirty="0">
                          <a:latin typeface="Calibri"/>
                          <a:cs typeface="Calibri"/>
                        </a:rPr>
                        <a:t>dehydration </a:t>
                      </a:r>
                      <a:r>
                        <a:rPr sz="1600" b="1" spc="10" dirty="0">
                          <a:latin typeface="Calibri"/>
                          <a:cs typeface="Calibri"/>
                        </a:rPr>
                        <a:t>_</a:t>
                      </a:r>
                      <a:endParaRPr sz="1600" dirty="0">
                        <a:latin typeface="Calibri"/>
                        <a:cs typeface="Calibri"/>
                      </a:endParaRPr>
                    </a:p>
                  </a:txBody>
                  <a:tcPr marL="0" marR="0" marT="29845" marB="0">
                    <a:lnR w="19050">
                      <a:solidFill>
                        <a:srgbClr val="000000"/>
                      </a:solidFill>
                      <a:prstDash val="solid"/>
                    </a:lnR>
                    <a:lnT w="19050">
                      <a:solidFill>
                        <a:srgbClr val="000000"/>
                      </a:solidFill>
                      <a:prstDash val="solid"/>
                    </a:lnT>
                    <a:lnB w="19050">
                      <a:solidFill>
                        <a:srgbClr val="000000"/>
                      </a:solidFill>
                      <a:prstDash val="solid"/>
                    </a:lnB>
                    <a:solidFill>
                      <a:srgbClr val="F2DCDB"/>
                    </a:solidFill>
                  </a:tcPr>
                </a:tc>
                <a:tc>
                  <a:txBody>
                    <a:bodyPr/>
                    <a:lstStyle/>
                    <a:p>
                      <a:pPr marL="93345">
                        <a:lnSpc>
                          <a:spcPct val="100000"/>
                        </a:lnSpc>
                        <a:spcBef>
                          <a:spcPts val="284"/>
                        </a:spcBef>
                      </a:pPr>
                      <a:r>
                        <a:rPr sz="1600" spc="10" dirty="0">
                          <a:latin typeface="Calibri"/>
                          <a:cs typeface="Calibri"/>
                        </a:rPr>
                        <a:t>REDUCED </a:t>
                      </a:r>
                      <a:r>
                        <a:rPr sz="1600" spc="20" dirty="0">
                          <a:latin typeface="Calibri"/>
                          <a:cs typeface="Calibri"/>
                        </a:rPr>
                        <a:t>INPUT</a:t>
                      </a:r>
                      <a:r>
                        <a:rPr lang="en-US" sz="1600" spc="20" dirty="0">
                          <a:latin typeface="Calibri"/>
                          <a:cs typeface="Calibri"/>
                        </a:rPr>
                        <a:t> of </a:t>
                      </a:r>
                      <a:r>
                        <a:rPr sz="1600" spc="-254" dirty="0">
                          <a:latin typeface="Calibri"/>
                          <a:cs typeface="Calibri"/>
                        </a:rPr>
                        <a:t> </a:t>
                      </a:r>
                      <a:r>
                        <a:rPr sz="1600" spc="10" dirty="0">
                          <a:latin typeface="Calibri"/>
                          <a:cs typeface="Calibri"/>
                        </a:rPr>
                        <a:t>WATER</a:t>
                      </a:r>
                      <a:endParaRPr sz="1600" dirty="0">
                        <a:latin typeface="Calibri"/>
                        <a:cs typeface="Calibri"/>
                      </a:endParaRPr>
                    </a:p>
                    <a:p>
                      <a:pPr marL="93345" marR="218440">
                        <a:lnSpc>
                          <a:spcPts val="1650"/>
                        </a:lnSpc>
                        <a:spcBef>
                          <a:spcPts val="125"/>
                        </a:spcBef>
                        <a:buFont typeface="Arial"/>
                        <a:buChar char="•"/>
                        <a:tabLst>
                          <a:tab pos="236854" algn="l"/>
                        </a:tabLst>
                      </a:pPr>
                      <a:r>
                        <a:rPr lang="en" sz="1600" spc="10" dirty="0">
                          <a:latin typeface="Calibri"/>
                          <a:cs typeface="Calibri"/>
                        </a:rPr>
                        <a:t> </a:t>
                      </a:r>
                      <a:r>
                        <a:rPr sz="1600" spc="10" dirty="0">
                          <a:latin typeface="Calibri"/>
                          <a:cs typeface="Calibri"/>
                        </a:rPr>
                        <a:t>Confusion, coma,</a:t>
                      </a:r>
                      <a:r>
                        <a:rPr sz="1600" spc="-185" dirty="0">
                          <a:latin typeface="Calibri"/>
                          <a:cs typeface="Calibri"/>
                        </a:rPr>
                        <a:t> </a:t>
                      </a:r>
                      <a:r>
                        <a:rPr sz="1600" dirty="0">
                          <a:latin typeface="Calibri"/>
                          <a:cs typeface="Calibri"/>
                        </a:rPr>
                        <a:t>dementia, </a:t>
                      </a:r>
                      <a:r>
                        <a:rPr sz="1600" spc="10" dirty="0">
                          <a:latin typeface="Calibri"/>
                          <a:cs typeface="Calibri"/>
                        </a:rPr>
                        <a:t>loss </a:t>
                      </a:r>
                      <a:r>
                        <a:rPr sz="1600" spc="5" dirty="0">
                          <a:latin typeface="Calibri"/>
                          <a:cs typeface="Calibri"/>
                        </a:rPr>
                        <a:t>of sensation</a:t>
                      </a:r>
                      <a:r>
                        <a:rPr sz="1600" spc="-114" dirty="0">
                          <a:latin typeface="Calibri"/>
                          <a:cs typeface="Calibri"/>
                        </a:rPr>
                        <a:t> </a:t>
                      </a:r>
                      <a:r>
                        <a:rPr sz="1600" spc="-5" dirty="0">
                          <a:latin typeface="Calibri"/>
                          <a:cs typeface="Calibri"/>
                        </a:rPr>
                        <a:t>thirst</a:t>
                      </a:r>
                      <a:endParaRPr sz="1600" dirty="0">
                        <a:latin typeface="Calibri"/>
                        <a:cs typeface="Calibri"/>
                      </a:endParaRPr>
                    </a:p>
                    <a:p>
                      <a:pPr marL="93345">
                        <a:lnSpc>
                          <a:spcPts val="1664"/>
                        </a:lnSpc>
                      </a:pPr>
                      <a:r>
                        <a:rPr sz="1600" spc="-10" dirty="0">
                          <a:latin typeface="Calibri"/>
                          <a:cs typeface="Calibri"/>
                        </a:rPr>
                        <a:t>LOSS</a:t>
                      </a:r>
                      <a:r>
                        <a:rPr sz="1600" spc="-40" dirty="0">
                          <a:latin typeface="Calibri"/>
                          <a:cs typeface="Calibri"/>
                        </a:rPr>
                        <a:t> </a:t>
                      </a:r>
                      <a:r>
                        <a:rPr sz="1600" spc="10" dirty="0">
                          <a:latin typeface="Calibri"/>
                          <a:cs typeface="Calibri"/>
                        </a:rPr>
                        <a:t>WATER</a:t>
                      </a:r>
                      <a:endParaRPr sz="1600" dirty="0">
                        <a:latin typeface="Calibri"/>
                        <a:cs typeface="Calibri"/>
                      </a:endParaRPr>
                    </a:p>
                    <a:p>
                      <a:pPr marL="198120" indent="-105410">
                        <a:lnSpc>
                          <a:spcPts val="1650"/>
                        </a:lnSpc>
                        <a:buFont typeface="Arial"/>
                        <a:buChar char="•"/>
                        <a:tabLst>
                          <a:tab pos="198755" algn="l"/>
                        </a:tabLst>
                      </a:pPr>
                      <a:r>
                        <a:rPr sz="1600" spc="10" dirty="0">
                          <a:latin typeface="Calibri"/>
                          <a:cs typeface="Calibri"/>
                        </a:rPr>
                        <a:t>diarrhea</a:t>
                      </a:r>
                      <a:endParaRPr sz="1600" dirty="0">
                        <a:latin typeface="Calibri"/>
                        <a:cs typeface="Calibri"/>
                      </a:endParaRPr>
                    </a:p>
                    <a:p>
                      <a:pPr marL="198120" indent="-105410">
                        <a:lnSpc>
                          <a:spcPts val="1664"/>
                        </a:lnSpc>
                        <a:buFont typeface="Arial"/>
                        <a:buChar char="•"/>
                        <a:tabLst>
                          <a:tab pos="198755" algn="l"/>
                        </a:tabLst>
                      </a:pPr>
                      <a:r>
                        <a:rPr sz="1600" dirty="0">
                          <a:latin typeface="Calibri"/>
                          <a:cs typeface="Calibri"/>
                        </a:rPr>
                        <a:t>diabetes</a:t>
                      </a:r>
                      <a:r>
                        <a:rPr sz="1600" spc="-20" dirty="0">
                          <a:latin typeface="Calibri"/>
                          <a:cs typeface="Calibri"/>
                        </a:rPr>
                        <a:t> </a:t>
                      </a:r>
                      <a:r>
                        <a:rPr sz="1600" spc="10" dirty="0">
                          <a:latin typeface="Calibri"/>
                          <a:cs typeface="Calibri"/>
                        </a:rPr>
                        <a:t>insipidus</a:t>
                      </a:r>
                      <a:endParaRPr sz="1600" dirty="0">
                        <a:latin typeface="Calibri"/>
                        <a:cs typeface="Calibri"/>
                      </a:endParaRPr>
                    </a:p>
                    <a:p>
                      <a:pPr marL="198120" indent="-105410">
                        <a:lnSpc>
                          <a:spcPts val="1664"/>
                        </a:lnSpc>
                        <a:spcBef>
                          <a:spcPts val="50"/>
                        </a:spcBef>
                        <a:buFont typeface="Arial"/>
                        <a:buChar char="•"/>
                        <a:tabLst>
                          <a:tab pos="198755" algn="l"/>
                        </a:tabLst>
                      </a:pPr>
                      <a:r>
                        <a:rPr sz="1600" spc="10" dirty="0">
                          <a:latin typeface="Calibri"/>
                          <a:cs typeface="Calibri"/>
                        </a:rPr>
                        <a:t>polyuric phase</a:t>
                      </a:r>
                      <a:r>
                        <a:rPr sz="1600" spc="-204" dirty="0">
                          <a:latin typeface="Calibri"/>
                          <a:cs typeface="Calibri"/>
                        </a:rPr>
                        <a:t> </a:t>
                      </a:r>
                      <a:r>
                        <a:rPr sz="1600" spc="5" dirty="0">
                          <a:latin typeface="Calibri"/>
                          <a:cs typeface="Calibri"/>
                        </a:rPr>
                        <a:t>A</a:t>
                      </a:r>
                      <a:r>
                        <a:rPr lang="en-US" sz="1600" spc="5" dirty="0">
                          <a:latin typeface="Calibri"/>
                          <a:cs typeface="Calibri"/>
                        </a:rPr>
                        <a:t>R</a:t>
                      </a:r>
                      <a:r>
                        <a:rPr sz="1600" spc="5" dirty="0">
                          <a:latin typeface="Calibri"/>
                          <a:cs typeface="Calibri"/>
                        </a:rPr>
                        <a:t>I</a:t>
                      </a:r>
                      <a:endParaRPr sz="1600" dirty="0">
                        <a:latin typeface="Calibri"/>
                        <a:cs typeface="Calibri"/>
                      </a:endParaRPr>
                    </a:p>
                    <a:p>
                      <a:pPr marL="198120" indent="-105410">
                        <a:lnSpc>
                          <a:spcPts val="1664"/>
                        </a:lnSpc>
                        <a:buFont typeface="Arial"/>
                        <a:buChar char="•"/>
                        <a:tabLst>
                          <a:tab pos="198755" algn="l"/>
                        </a:tabLst>
                      </a:pPr>
                      <a:r>
                        <a:rPr sz="1600" spc="10" dirty="0">
                          <a:latin typeface="Calibri"/>
                          <a:cs typeface="Calibri"/>
                        </a:rPr>
                        <a:t>sweating</a:t>
                      </a:r>
                      <a:endParaRPr sz="1600" dirty="0">
                        <a:latin typeface="Calibri"/>
                        <a:cs typeface="Calibri"/>
                      </a:endParaRPr>
                    </a:p>
                  </a:txBody>
                  <a:tcPr marL="0" marR="0" marT="3619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5885">
                        <a:lnSpc>
                          <a:spcPct val="100000"/>
                        </a:lnSpc>
                        <a:spcBef>
                          <a:spcPts val="284"/>
                        </a:spcBef>
                      </a:pPr>
                      <a:r>
                        <a:rPr sz="1600" spc="10" dirty="0">
                          <a:latin typeface="Calibri"/>
                          <a:cs typeface="Calibri"/>
                        </a:rPr>
                        <a:t>SIGNS</a:t>
                      </a:r>
                      <a:r>
                        <a:rPr sz="1600" spc="-110" dirty="0">
                          <a:latin typeface="Calibri"/>
                          <a:cs typeface="Calibri"/>
                        </a:rPr>
                        <a:t> </a:t>
                      </a:r>
                      <a:r>
                        <a:rPr sz="1600" spc="10" dirty="0">
                          <a:latin typeface="Calibri"/>
                          <a:cs typeface="Calibri"/>
                        </a:rPr>
                        <a:t>HIPVOLEMIUS</a:t>
                      </a:r>
                      <a:endParaRPr sz="1600" dirty="0">
                        <a:latin typeface="Calibri"/>
                        <a:cs typeface="Calibri"/>
                      </a:endParaRPr>
                    </a:p>
                    <a:p>
                      <a:pPr marL="200660" indent="-105410">
                        <a:lnSpc>
                          <a:spcPts val="1664"/>
                        </a:lnSpc>
                        <a:spcBef>
                          <a:spcPts val="45"/>
                        </a:spcBef>
                        <a:buFont typeface="Arial"/>
                        <a:buChar char="•"/>
                        <a:tabLst>
                          <a:tab pos="201295" algn="l"/>
                        </a:tabLst>
                      </a:pPr>
                      <a:r>
                        <a:rPr sz="1600" spc="15" dirty="0">
                          <a:latin typeface="Calibri"/>
                          <a:cs typeface="Calibri"/>
                        </a:rPr>
                        <a:t>Reduction </a:t>
                      </a:r>
                      <a:r>
                        <a:rPr sz="1600" spc="-40" dirty="0">
                          <a:latin typeface="Calibri"/>
                          <a:cs typeface="Calibri"/>
                        </a:rPr>
                        <a:t>of TA </a:t>
                      </a:r>
                      <a:r>
                        <a:rPr lang="en-US" sz="1600" spc="10" dirty="0">
                          <a:latin typeface="Calibri"/>
                          <a:cs typeface="Calibri"/>
                        </a:rPr>
                        <a:t>and </a:t>
                      </a:r>
                      <a:r>
                        <a:rPr lang="en-US" sz="1600" spc="5" dirty="0">
                          <a:latin typeface="Calibri"/>
                          <a:cs typeface="Calibri"/>
                        </a:rPr>
                        <a:t>BW</a:t>
                      </a:r>
                      <a:endParaRPr sz="1600" dirty="0">
                        <a:latin typeface="Calibri"/>
                        <a:cs typeface="Calibri"/>
                      </a:endParaRPr>
                    </a:p>
                    <a:p>
                      <a:pPr marL="95885" marR="537210">
                        <a:lnSpc>
                          <a:spcPts val="1730"/>
                        </a:lnSpc>
                        <a:spcBef>
                          <a:spcPts val="5"/>
                        </a:spcBef>
                        <a:buFont typeface="Arial"/>
                        <a:buChar char="•"/>
                        <a:tabLst>
                          <a:tab pos="201295" algn="l"/>
                        </a:tabLst>
                      </a:pPr>
                      <a:r>
                        <a:rPr lang="en" sz="1600" spc="5" dirty="0">
                          <a:latin typeface="Calibri"/>
                          <a:cs typeface="Calibri"/>
                        </a:rPr>
                        <a:t> </a:t>
                      </a:r>
                      <a:r>
                        <a:rPr sz="1600" spc="5" dirty="0" err="1">
                          <a:latin typeface="Calibri"/>
                          <a:cs typeface="Calibri"/>
                        </a:rPr>
                        <a:t>Weak</a:t>
                      </a:r>
                      <a:r>
                        <a:rPr sz="1600" spc="5" dirty="0">
                          <a:latin typeface="Calibri"/>
                          <a:cs typeface="Calibri"/>
                        </a:rPr>
                        <a:t> </a:t>
                      </a:r>
                      <a:r>
                        <a:rPr sz="1600" spc="15" dirty="0">
                          <a:latin typeface="Calibri"/>
                          <a:cs typeface="Calibri"/>
                        </a:rPr>
                        <a:t>stuffed</a:t>
                      </a:r>
                      <a:r>
                        <a:rPr sz="1600" spc="-185" dirty="0">
                          <a:latin typeface="Calibri"/>
                          <a:cs typeface="Calibri"/>
                        </a:rPr>
                        <a:t> </a:t>
                      </a:r>
                      <a:r>
                        <a:rPr sz="1600" spc="5" dirty="0">
                          <a:latin typeface="Calibri"/>
                          <a:cs typeface="Calibri"/>
                        </a:rPr>
                        <a:t>pulse, collapsed</a:t>
                      </a:r>
                      <a:r>
                        <a:rPr sz="1600" spc="-140" dirty="0">
                          <a:latin typeface="Calibri"/>
                          <a:cs typeface="Calibri"/>
                        </a:rPr>
                        <a:t> </a:t>
                      </a:r>
                      <a:r>
                        <a:rPr sz="1600" spc="-5" dirty="0">
                          <a:latin typeface="Calibri"/>
                          <a:cs typeface="Calibri"/>
                        </a:rPr>
                        <a:t>veins</a:t>
                      </a:r>
                      <a:endParaRPr sz="1600" dirty="0">
                        <a:latin typeface="Calibri"/>
                        <a:cs typeface="Calibri"/>
                      </a:endParaRPr>
                    </a:p>
                    <a:p>
                      <a:pPr marL="200660" indent="-105410">
                        <a:lnSpc>
                          <a:spcPts val="1570"/>
                        </a:lnSpc>
                        <a:buFont typeface="Arial"/>
                        <a:buChar char="•"/>
                        <a:tabLst>
                          <a:tab pos="201295" algn="l"/>
                        </a:tabLst>
                      </a:pPr>
                      <a:r>
                        <a:rPr sz="1600" spc="10" dirty="0">
                          <a:latin typeface="Calibri"/>
                          <a:cs typeface="Calibri"/>
                        </a:rPr>
                        <a:t>Postural</a:t>
                      </a:r>
                      <a:r>
                        <a:rPr sz="1600" spc="-114" dirty="0">
                          <a:latin typeface="Calibri"/>
                          <a:cs typeface="Calibri"/>
                        </a:rPr>
                        <a:t> </a:t>
                      </a:r>
                      <a:r>
                        <a:rPr sz="1600" dirty="0">
                          <a:latin typeface="Calibri"/>
                          <a:cs typeface="Calibri"/>
                        </a:rPr>
                        <a:t>hypotension</a:t>
                      </a:r>
                    </a:p>
                    <a:p>
                      <a:pPr marL="95885" marR="238125" indent="-635">
                        <a:lnSpc>
                          <a:spcPts val="1730"/>
                        </a:lnSpc>
                        <a:buFont typeface="Arial"/>
                        <a:buChar char="•"/>
                        <a:tabLst>
                          <a:tab pos="240029" algn="l"/>
                        </a:tabLst>
                      </a:pPr>
                      <a:r>
                        <a:rPr lang="en" sz="1600" spc="5" dirty="0">
                          <a:latin typeface="Calibri"/>
                          <a:cs typeface="Calibri"/>
                        </a:rPr>
                        <a:t> </a:t>
                      </a:r>
                      <a:r>
                        <a:rPr sz="1600" spc="5" dirty="0" err="1">
                          <a:latin typeface="Calibri"/>
                          <a:cs typeface="Calibri"/>
                        </a:rPr>
                        <a:t>Reduced</a:t>
                      </a:r>
                      <a:r>
                        <a:rPr sz="1600" spc="-65" dirty="0">
                          <a:latin typeface="Calibri"/>
                          <a:cs typeface="Calibri"/>
                        </a:rPr>
                        <a:t> </a:t>
                      </a:r>
                      <a:r>
                        <a:rPr sz="1600" spc="10" dirty="0">
                          <a:latin typeface="Calibri"/>
                          <a:cs typeface="Calibri"/>
                        </a:rPr>
                        <a:t>skin </a:t>
                      </a:r>
                      <a:r>
                        <a:rPr sz="1600" dirty="0">
                          <a:latin typeface="Calibri"/>
                          <a:cs typeface="Calibri"/>
                        </a:rPr>
                        <a:t>hydration</a:t>
                      </a:r>
                      <a:r>
                        <a:rPr sz="1600" spc="-140" dirty="0">
                          <a:latin typeface="Calibri"/>
                          <a:cs typeface="Calibri"/>
                        </a:rPr>
                        <a:t> </a:t>
                      </a:r>
                      <a:r>
                        <a:rPr sz="1600" spc="10" dirty="0">
                          <a:latin typeface="Calibri"/>
                          <a:cs typeface="Calibri"/>
                        </a:rPr>
                        <a:t>and</a:t>
                      </a:r>
                      <a:r>
                        <a:rPr sz="1600" spc="20" dirty="0">
                          <a:latin typeface="Calibri"/>
                          <a:cs typeface="Calibri"/>
                        </a:rPr>
                        <a:t> </a:t>
                      </a:r>
                      <a:r>
                        <a:rPr sz="1600" spc="15" dirty="0">
                          <a:latin typeface="Calibri"/>
                          <a:cs typeface="Calibri"/>
                        </a:rPr>
                        <a:t>dry</a:t>
                      </a:r>
                      <a:r>
                        <a:rPr sz="1600" spc="-135" dirty="0">
                          <a:latin typeface="Calibri"/>
                          <a:cs typeface="Calibri"/>
                        </a:rPr>
                        <a:t> </a:t>
                      </a:r>
                      <a:r>
                        <a:rPr sz="1600" spc="15" dirty="0">
                          <a:latin typeface="Calibri"/>
                          <a:cs typeface="Calibri"/>
                        </a:rPr>
                        <a:t>mucous membranes</a:t>
                      </a:r>
                      <a:endParaRPr sz="1600" dirty="0">
                        <a:latin typeface="Calibri"/>
                        <a:cs typeface="Calibri"/>
                      </a:endParaRPr>
                    </a:p>
                    <a:p>
                      <a:pPr marL="200660" indent="-105410">
                        <a:lnSpc>
                          <a:spcPts val="1585"/>
                        </a:lnSpc>
                        <a:buFont typeface="Arial"/>
                        <a:buChar char="•"/>
                        <a:tabLst>
                          <a:tab pos="201295" algn="l"/>
                        </a:tabLst>
                      </a:pPr>
                      <a:r>
                        <a:rPr sz="1600" spc="5" dirty="0">
                          <a:latin typeface="Calibri"/>
                          <a:cs typeface="Calibri"/>
                        </a:rPr>
                        <a:t>Reduced</a:t>
                      </a:r>
                      <a:r>
                        <a:rPr sz="1600" spc="-30" dirty="0">
                          <a:latin typeface="Calibri"/>
                          <a:cs typeface="Calibri"/>
                        </a:rPr>
                        <a:t> </a:t>
                      </a:r>
                      <a:r>
                        <a:rPr sz="1600" spc="10" dirty="0">
                          <a:latin typeface="Calibri"/>
                          <a:cs typeface="Calibri"/>
                        </a:rPr>
                        <a:t>diuresis</a:t>
                      </a:r>
                      <a:endParaRPr sz="1600" dirty="0">
                        <a:latin typeface="Calibri"/>
                        <a:cs typeface="Calibri"/>
                      </a:endParaRPr>
                    </a:p>
                  </a:txBody>
                  <a:tcPr marL="0" marR="0" marT="3619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8425" marR="805815">
                        <a:lnSpc>
                          <a:spcPct val="102800"/>
                        </a:lnSpc>
                        <a:spcBef>
                          <a:spcPts val="210"/>
                        </a:spcBef>
                      </a:pPr>
                      <a:r>
                        <a:rPr lang="en-US" sz="1600" spc="10" dirty="0">
                          <a:latin typeface="+mn-lt"/>
                          <a:cs typeface="Calibri"/>
                        </a:rPr>
                        <a:t>SIGNS OF IC DEHYDRATATION</a:t>
                      </a:r>
                      <a:endParaRPr lang="en-US" sz="1600" dirty="0">
                        <a:latin typeface="+mn-lt"/>
                        <a:cs typeface="Calibri"/>
                      </a:endParaRPr>
                    </a:p>
                    <a:p>
                      <a:pPr marL="203200" indent="-104775">
                        <a:lnSpc>
                          <a:spcPts val="1650"/>
                        </a:lnSpc>
                        <a:buFont typeface="Arial"/>
                        <a:buChar char="•"/>
                        <a:tabLst>
                          <a:tab pos="203200" algn="l"/>
                        </a:tabLst>
                      </a:pPr>
                      <a:r>
                        <a:rPr lang="en" sz="1600" spc="-5" dirty="0">
                          <a:latin typeface="+mn-lt"/>
                          <a:cs typeface="Calibri"/>
                        </a:rPr>
                        <a:t>Thirst</a:t>
                      </a:r>
                      <a:endParaRPr lang="sr-Cyrl-RS" sz="1600" dirty="0">
                        <a:latin typeface="+mn-lt"/>
                        <a:cs typeface="Calibri"/>
                      </a:endParaRPr>
                    </a:p>
                    <a:p>
                      <a:pPr marL="203200" indent="-104775">
                        <a:lnSpc>
                          <a:spcPts val="1664"/>
                        </a:lnSpc>
                        <a:spcBef>
                          <a:spcPts val="45"/>
                        </a:spcBef>
                        <a:buFont typeface="Arial"/>
                        <a:buChar char="•"/>
                        <a:tabLst>
                          <a:tab pos="203200" algn="l"/>
                        </a:tabLst>
                      </a:pPr>
                      <a:r>
                        <a:rPr lang="en" sz="1600" spc="-10" dirty="0">
                          <a:latin typeface="+mn-lt"/>
                          <a:cs typeface="Calibri"/>
                        </a:rPr>
                        <a:t>Fever</a:t>
                      </a:r>
                      <a:endParaRPr lang="sr-Cyrl-RS" sz="1600" dirty="0">
                        <a:latin typeface="+mn-lt"/>
                        <a:cs typeface="Calibri"/>
                      </a:endParaRPr>
                    </a:p>
                    <a:p>
                      <a:pPr marL="203200" indent="-104775">
                        <a:lnSpc>
                          <a:spcPts val="1650"/>
                        </a:lnSpc>
                        <a:buFont typeface="Arial"/>
                        <a:buChar char="•"/>
                        <a:tabLst>
                          <a:tab pos="203200" algn="l"/>
                        </a:tabLst>
                      </a:pPr>
                      <a:r>
                        <a:rPr lang="en" sz="1600" dirty="0">
                          <a:latin typeface="+mn-lt"/>
                          <a:cs typeface="Calibri"/>
                        </a:rPr>
                        <a:t>Dehydration</a:t>
                      </a:r>
                      <a:r>
                        <a:rPr lang="en" sz="1600" spc="-45" dirty="0">
                          <a:latin typeface="+mn-lt"/>
                          <a:cs typeface="Calibri"/>
                        </a:rPr>
                        <a:t> </a:t>
                      </a:r>
                      <a:r>
                        <a:rPr lang="en" sz="1600" spc="5" dirty="0">
                          <a:latin typeface="+mn-lt"/>
                          <a:cs typeface="Calibri"/>
                        </a:rPr>
                        <a:t>neurons</a:t>
                      </a:r>
                      <a:endParaRPr lang="sr-Cyrl-RS" sz="1600" dirty="0">
                        <a:latin typeface="+mn-lt"/>
                        <a:cs typeface="Calibri"/>
                      </a:endParaRPr>
                    </a:p>
                    <a:p>
                      <a:pPr marL="203200" indent="-104775">
                        <a:lnSpc>
                          <a:spcPts val="1664"/>
                        </a:lnSpc>
                        <a:buFont typeface="Arial"/>
                        <a:buChar char="•"/>
                        <a:tabLst>
                          <a:tab pos="203200" algn="l"/>
                        </a:tabLst>
                      </a:pPr>
                      <a:r>
                        <a:rPr lang="en" sz="1600" spc="10" dirty="0">
                          <a:latin typeface="+mn-lt"/>
                          <a:cs typeface="Calibri"/>
                        </a:rPr>
                        <a:t>Reduction of</a:t>
                      </a:r>
                      <a:r>
                        <a:rPr lang="en" sz="1600" spc="-125" dirty="0">
                          <a:latin typeface="+mn-lt"/>
                          <a:cs typeface="Calibri"/>
                        </a:rPr>
                        <a:t> </a:t>
                      </a:r>
                      <a:r>
                        <a:rPr lang="en" sz="1600" dirty="0">
                          <a:latin typeface="+mn-lt"/>
                          <a:cs typeface="Calibri"/>
                        </a:rPr>
                        <a:t>MCV</a:t>
                      </a:r>
                    </a:p>
                    <a:p>
                      <a:pPr marL="203200" indent="-104775">
                        <a:lnSpc>
                          <a:spcPct val="100000"/>
                        </a:lnSpc>
                        <a:spcBef>
                          <a:spcPts val="50"/>
                        </a:spcBef>
                        <a:buFont typeface="Arial"/>
                        <a:buChar char="•"/>
                        <a:tabLst>
                          <a:tab pos="203200" algn="l"/>
                        </a:tabLst>
                      </a:pPr>
                      <a:r>
                        <a:rPr lang="en" sz="1600" spc="5" dirty="0">
                          <a:latin typeface="+mn-lt"/>
                          <a:cs typeface="Calibri"/>
                        </a:rPr>
                        <a:t>An increase</a:t>
                      </a:r>
                      <a:r>
                        <a:rPr lang="en" sz="1600" spc="-50" dirty="0">
                          <a:latin typeface="+mn-lt"/>
                          <a:cs typeface="Calibri"/>
                        </a:rPr>
                        <a:t> in </a:t>
                      </a:r>
                      <a:r>
                        <a:rPr lang="en" sz="1600" spc="5" dirty="0">
                          <a:latin typeface="+mn-lt"/>
                          <a:cs typeface="Calibri"/>
                        </a:rPr>
                        <a:t>MCHC</a:t>
                      </a:r>
                      <a:endParaRPr lang="en-US" sz="1600" dirty="0">
                        <a:latin typeface="+mn-lt"/>
                        <a:cs typeface="Calibri"/>
                      </a:endParaRPr>
                    </a:p>
                    <a:p>
                      <a:pPr marL="98425" marR="805815">
                        <a:lnSpc>
                          <a:spcPct val="102899"/>
                        </a:lnSpc>
                        <a:spcBef>
                          <a:spcPts val="235"/>
                        </a:spcBef>
                      </a:pPr>
                      <a:endParaRPr sz="1600" dirty="0">
                        <a:latin typeface="Calibri"/>
                        <a:cs typeface="Calibri"/>
                      </a:endParaRPr>
                    </a:p>
                  </a:txBody>
                  <a:tcPr marL="0" marR="0" marT="29845" marB="0">
                    <a:lnL w="19050">
                      <a:solidFill>
                        <a:srgbClr val="000000"/>
                      </a:solidFill>
                      <a:prstDash val="solid"/>
                    </a:lnL>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2"/>
                  </a:ext>
                </a:extLst>
              </a:tr>
            </a:tbl>
          </a:graphicData>
        </a:graphic>
      </p:graphicFrame>
      <p:sp>
        <p:nvSpPr>
          <p:cNvPr id="2" name="Slide Number Placeholder 1"/>
          <p:cNvSpPr>
            <a:spLocks noGrp="1"/>
          </p:cNvSpPr>
          <p:nvPr>
            <p:ph type="sldNum" sz="quarter" idx="12"/>
          </p:nvPr>
        </p:nvSpPr>
        <p:spPr/>
        <p:txBody>
          <a:bodyPr/>
          <a:lstStyle/>
          <a:p>
            <a:fld id="{A134EC62-E7B5-4728-A7FE-3758188B631D}" type="slidenum">
              <a:rPr lang="en-US" smtClean="0"/>
              <a:t>42</a:t>
            </a:fld>
            <a:endParaRPr lang="en-US"/>
          </a:p>
        </p:txBody>
      </p:sp>
    </p:spTree>
    <p:extLst>
      <p:ext uri="{BB962C8B-B14F-4D97-AF65-F5344CB8AC3E}">
        <p14:creationId xmlns:p14="http://schemas.microsoft.com/office/powerpoint/2010/main" val="592323983"/>
      </p:ext>
    </p:extLst>
  </p:cSld>
  <p:clrMapOvr>
    <a:masterClrMapping/>
  </p:clrMapOvr>
  <mc:AlternateContent xmlns:mc="http://schemas.openxmlformats.org/markup-compatibility/2006" xmlns:p14="http://schemas.microsoft.com/office/powerpoint/2010/main">
    <mc:Choice Requires="p14">
      <p:transition spd="slow" p14:dur="2000" advTm="15175"/>
    </mc:Choice>
    <mc:Fallback xmlns="">
      <p:transition spd="slow" advTm="15175"/>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639425" cy="1325563"/>
          </a:xfrm>
        </p:spPr>
        <p:txBody>
          <a:bodyPr/>
          <a:lstStyle/>
          <a:p>
            <a:r>
              <a:rPr lang="en" dirty="0"/>
              <a:t>Mechanism of hyperosmolar dehydration</a:t>
            </a:r>
            <a:endParaRPr lang="en-US" dirty="0"/>
          </a:p>
        </p:txBody>
      </p:sp>
      <p:grpSp>
        <p:nvGrpSpPr>
          <p:cNvPr id="4" name="Group 3"/>
          <p:cNvGrpSpPr/>
          <p:nvPr/>
        </p:nvGrpSpPr>
        <p:grpSpPr>
          <a:xfrm>
            <a:off x="83183" y="2056606"/>
            <a:ext cx="8053705" cy="3724275"/>
            <a:chOff x="446087" y="2047688"/>
            <a:chExt cx="8053705" cy="3724275"/>
          </a:xfrm>
        </p:grpSpPr>
        <p:grpSp>
          <p:nvGrpSpPr>
            <p:cNvPr id="5" name="object 2"/>
            <p:cNvGrpSpPr/>
            <p:nvPr/>
          </p:nvGrpSpPr>
          <p:grpSpPr>
            <a:xfrm>
              <a:off x="446087" y="2047688"/>
              <a:ext cx="8053705" cy="3724275"/>
              <a:chOff x="446087" y="2047688"/>
              <a:chExt cx="8053705" cy="3724275"/>
            </a:xfrm>
          </p:grpSpPr>
          <p:sp>
            <p:nvSpPr>
              <p:cNvPr id="11" name="object 3"/>
              <p:cNvSpPr/>
              <p:nvPr/>
            </p:nvSpPr>
            <p:spPr>
              <a:xfrm>
                <a:off x="762000" y="2047688"/>
                <a:ext cx="7737469" cy="3723711"/>
              </a:xfrm>
              <a:prstGeom prst="rect">
                <a:avLst/>
              </a:prstGeom>
              <a:blipFill>
                <a:blip r:embed="rId2" cstate="print"/>
                <a:stretch>
                  <a:fillRect/>
                </a:stretch>
              </a:blipFill>
            </p:spPr>
            <p:txBody>
              <a:bodyPr wrap="square" lIns="0" tIns="0" rIns="0" bIns="0" rtlCol="0"/>
              <a:lstStyle/>
              <a:p>
                <a:endParaRPr dirty="0"/>
              </a:p>
            </p:txBody>
          </p:sp>
          <p:sp>
            <p:nvSpPr>
              <p:cNvPr id="12" name="object 4"/>
              <p:cNvSpPr/>
              <p:nvPr/>
            </p:nvSpPr>
            <p:spPr>
              <a:xfrm>
                <a:off x="474665" y="2125736"/>
                <a:ext cx="352425" cy="352425"/>
              </a:xfrm>
              <a:custGeom>
                <a:avLst/>
                <a:gdLst/>
                <a:ahLst/>
                <a:cxnLst/>
                <a:rect l="l" t="t" r="r" b="b"/>
                <a:pathLst>
                  <a:path w="352425" h="352425">
                    <a:moveTo>
                      <a:pt x="174619" y="0"/>
                    </a:moveTo>
                    <a:lnTo>
                      <a:pt x="107944" y="12679"/>
                    </a:lnTo>
                    <a:lnTo>
                      <a:pt x="50794" y="50779"/>
                    </a:lnTo>
                    <a:lnTo>
                      <a:pt x="12694" y="107929"/>
                    </a:lnTo>
                    <a:lnTo>
                      <a:pt x="0" y="174619"/>
                    </a:lnTo>
                    <a:lnTo>
                      <a:pt x="3169" y="209549"/>
                    </a:lnTo>
                    <a:lnTo>
                      <a:pt x="28574" y="273039"/>
                    </a:lnTo>
                    <a:lnTo>
                      <a:pt x="76199" y="320649"/>
                    </a:lnTo>
                    <a:lnTo>
                      <a:pt x="139698" y="349239"/>
                    </a:lnTo>
                    <a:lnTo>
                      <a:pt x="174619" y="352409"/>
                    </a:lnTo>
                    <a:lnTo>
                      <a:pt x="209549" y="349239"/>
                    </a:lnTo>
                    <a:lnTo>
                      <a:pt x="273048" y="320649"/>
                    </a:lnTo>
                    <a:lnTo>
                      <a:pt x="320673" y="273039"/>
                    </a:lnTo>
                    <a:lnTo>
                      <a:pt x="349248" y="209549"/>
                    </a:lnTo>
                    <a:lnTo>
                      <a:pt x="352424" y="174619"/>
                    </a:lnTo>
                    <a:lnTo>
                      <a:pt x="349248" y="174619"/>
                    </a:lnTo>
                    <a:lnTo>
                      <a:pt x="349248" y="139689"/>
                    </a:lnTo>
                    <a:lnTo>
                      <a:pt x="320673" y="76199"/>
                    </a:lnTo>
                    <a:lnTo>
                      <a:pt x="273048" y="28559"/>
                    </a:lnTo>
                    <a:lnTo>
                      <a:pt x="209549" y="3169"/>
                    </a:lnTo>
                    <a:lnTo>
                      <a:pt x="174619" y="0"/>
                    </a:lnTo>
                    <a:close/>
                  </a:path>
                </a:pathLst>
              </a:custGeom>
              <a:solidFill>
                <a:srgbClr val="FFFFFF"/>
              </a:solidFill>
            </p:spPr>
            <p:txBody>
              <a:bodyPr wrap="square" lIns="0" tIns="0" rIns="0" bIns="0" rtlCol="0"/>
              <a:lstStyle/>
              <a:p>
                <a:endParaRPr dirty="0"/>
              </a:p>
            </p:txBody>
          </p:sp>
          <p:sp>
            <p:nvSpPr>
              <p:cNvPr id="13" name="object 5"/>
              <p:cNvSpPr/>
              <p:nvPr/>
            </p:nvSpPr>
            <p:spPr>
              <a:xfrm>
                <a:off x="457200" y="2133600"/>
                <a:ext cx="352425" cy="352425"/>
              </a:xfrm>
              <a:custGeom>
                <a:avLst/>
                <a:gdLst/>
                <a:ahLst/>
                <a:cxnLst/>
                <a:rect l="l" t="t" r="r" b="b"/>
                <a:pathLst>
                  <a:path w="352425" h="352425">
                    <a:moveTo>
                      <a:pt x="352424" y="174619"/>
                    </a:moveTo>
                    <a:lnTo>
                      <a:pt x="336554" y="244480"/>
                    </a:lnTo>
                    <a:lnTo>
                      <a:pt x="298454" y="298460"/>
                    </a:lnTo>
                    <a:lnTo>
                      <a:pt x="244470" y="336560"/>
                    </a:lnTo>
                    <a:lnTo>
                      <a:pt x="174629" y="352409"/>
                    </a:lnTo>
                    <a:lnTo>
                      <a:pt x="139695" y="349239"/>
                    </a:lnTo>
                    <a:lnTo>
                      <a:pt x="76199" y="320680"/>
                    </a:lnTo>
                    <a:lnTo>
                      <a:pt x="28574" y="273039"/>
                    </a:lnTo>
                    <a:lnTo>
                      <a:pt x="3179" y="209549"/>
                    </a:lnTo>
                    <a:lnTo>
                      <a:pt x="0" y="174619"/>
                    </a:lnTo>
                    <a:lnTo>
                      <a:pt x="3179" y="139689"/>
                    </a:lnTo>
                    <a:lnTo>
                      <a:pt x="28574" y="76199"/>
                    </a:lnTo>
                    <a:lnTo>
                      <a:pt x="76199" y="28559"/>
                    </a:lnTo>
                    <a:lnTo>
                      <a:pt x="139695" y="3169"/>
                    </a:lnTo>
                    <a:lnTo>
                      <a:pt x="174629" y="0"/>
                    </a:lnTo>
                    <a:lnTo>
                      <a:pt x="209549" y="3169"/>
                    </a:lnTo>
                    <a:lnTo>
                      <a:pt x="273045" y="28559"/>
                    </a:lnTo>
                    <a:lnTo>
                      <a:pt x="320670" y="76199"/>
                    </a:lnTo>
                    <a:lnTo>
                      <a:pt x="349245" y="139689"/>
                    </a:lnTo>
                    <a:lnTo>
                      <a:pt x="349245" y="174619"/>
                    </a:lnTo>
                  </a:path>
                </a:pathLst>
              </a:custGeom>
              <a:ln w="22225">
                <a:solidFill>
                  <a:srgbClr val="0091C7"/>
                </a:solidFill>
              </a:ln>
            </p:spPr>
            <p:txBody>
              <a:bodyPr wrap="square" lIns="0" tIns="0" rIns="0" bIns="0" rtlCol="0"/>
              <a:lstStyle/>
              <a:p>
                <a:endParaRPr dirty="0"/>
              </a:p>
            </p:txBody>
          </p:sp>
          <p:sp>
            <p:nvSpPr>
              <p:cNvPr id="14" name="object 6"/>
              <p:cNvSpPr/>
              <p:nvPr/>
            </p:nvSpPr>
            <p:spPr>
              <a:xfrm>
                <a:off x="3319515" y="2141585"/>
                <a:ext cx="353060" cy="353060"/>
              </a:xfrm>
              <a:custGeom>
                <a:avLst/>
                <a:gdLst/>
                <a:ahLst/>
                <a:cxnLst/>
                <a:rect l="l" t="t" r="r" b="b"/>
                <a:pathLst>
                  <a:path w="353060" h="353060">
                    <a:moveTo>
                      <a:pt x="174650" y="0"/>
                    </a:moveTo>
                    <a:lnTo>
                      <a:pt x="107960" y="12710"/>
                    </a:lnTo>
                    <a:lnTo>
                      <a:pt x="50810" y="50810"/>
                    </a:lnTo>
                    <a:lnTo>
                      <a:pt x="12710" y="107960"/>
                    </a:lnTo>
                    <a:lnTo>
                      <a:pt x="0" y="174650"/>
                    </a:lnTo>
                    <a:lnTo>
                      <a:pt x="3200" y="209549"/>
                    </a:lnTo>
                    <a:lnTo>
                      <a:pt x="28590" y="273070"/>
                    </a:lnTo>
                    <a:lnTo>
                      <a:pt x="76199" y="320680"/>
                    </a:lnTo>
                    <a:lnTo>
                      <a:pt x="139720" y="349270"/>
                    </a:lnTo>
                    <a:lnTo>
                      <a:pt x="174650" y="352440"/>
                    </a:lnTo>
                    <a:lnTo>
                      <a:pt x="209549" y="349270"/>
                    </a:lnTo>
                    <a:lnTo>
                      <a:pt x="273070" y="320680"/>
                    </a:lnTo>
                    <a:lnTo>
                      <a:pt x="320680" y="273070"/>
                    </a:lnTo>
                    <a:lnTo>
                      <a:pt x="349270" y="209549"/>
                    </a:lnTo>
                    <a:lnTo>
                      <a:pt x="352440" y="174650"/>
                    </a:lnTo>
                    <a:lnTo>
                      <a:pt x="349270" y="174650"/>
                    </a:lnTo>
                    <a:lnTo>
                      <a:pt x="349270" y="139720"/>
                    </a:lnTo>
                    <a:lnTo>
                      <a:pt x="320680" y="76199"/>
                    </a:lnTo>
                    <a:lnTo>
                      <a:pt x="273070" y="28590"/>
                    </a:lnTo>
                    <a:lnTo>
                      <a:pt x="209549" y="3200"/>
                    </a:lnTo>
                    <a:lnTo>
                      <a:pt x="174650" y="0"/>
                    </a:lnTo>
                    <a:close/>
                  </a:path>
                </a:pathLst>
              </a:custGeom>
              <a:solidFill>
                <a:srgbClr val="FFFFFF"/>
              </a:solidFill>
            </p:spPr>
            <p:txBody>
              <a:bodyPr wrap="square" lIns="0" tIns="0" rIns="0" bIns="0" rtlCol="0"/>
              <a:lstStyle/>
              <a:p>
                <a:endParaRPr dirty="0"/>
              </a:p>
            </p:txBody>
          </p:sp>
          <p:sp>
            <p:nvSpPr>
              <p:cNvPr id="15" name="object 7"/>
              <p:cNvSpPr/>
              <p:nvPr/>
            </p:nvSpPr>
            <p:spPr>
              <a:xfrm>
                <a:off x="3319515" y="2141585"/>
                <a:ext cx="353060" cy="353060"/>
              </a:xfrm>
              <a:custGeom>
                <a:avLst/>
                <a:gdLst/>
                <a:ahLst/>
                <a:cxnLst/>
                <a:rect l="l" t="t" r="r" b="b"/>
                <a:pathLst>
                  <a:path w="353060" h="353060">
                    <a:moveTo>
                      <a:pt x="352440" y="174650"/>
                    </a:moveTo>
                    <a:lnTo>
                      <a:pt x="336560" y="244480"/>
                    </a:lnTo>
                    <a:lnTo>
                      <a:pt x="301630" y="298460"/>
                    </a:lnTo>
                    <a:lnTo>
                      <a:pt x="244480" y="336560"/>
                    </a:lnTo>
                    <a:lnTo>
                      <a:pt x="174650" y="352440"/>
                    </a:lnTo>
                    <a:lnTo>
                      <a:pt x="139720" y="349270"/>
                    </a:lnTo>
                    <a:lnTo>
                      <a:pt x="76199" y="320680"/>
                    </a:lnTo>
                    <a:lnTo>
                      <a:pt x="28590" y="273070"/>
                    </a:lnTo>
                    <a:lnTo>
                      <a:pt x="3200" y="209549"/>
                    </a:lnTo>
                    <a:lnTo>
                      <a:pt x="0" y="174650"/>
                    </a:lnTo>
                    <a:lnTo>
                      <a:pt x="3200" y="139720"/>
                    </a:lnTo>
                    <a:lnTo>
                      <a:pt x="28590" y="76199"/>
                    </a:lnTo>
                    <a:lnTo>
                      <a:pt x="76199" y="28590"/>
                    </a:lnTo>
                    <a:lnTo>
                      <a:pt x="139720" y="3200"/>
                    </a:lnTo>
                    <a:lnTo>
                      <a:pt x="174650" y="0"/>
                    </a:lnTo>
                    <a:lnTo>
                      <a:pt x="209549" y="3200"/>
                    </a:lnTo>
                    <a:lnTo>
                      <a:pt x="273070" y="28590"/>
                    </a:lnTo>
                    <a:lnTo>
                      <a:pt x="320680" y="76199"/>
                    </a:lnTo>
                    <a:lnTo>
                      <a:pt x="349270" y="139720"/>
                    </a:lnTo>
                    <a:lnTo>
                      <a:pt x="349270" y="174650"/>
                    </a:lnTo>
                  </a:path>
                </a:pathLst>
              </a:custGeom>
              <a:ln w="22225">
                <a:solidFill>
                  <a:srgbClr val="0091C7"/>
                </a:solidFill>
              </a:ln>
            </p:spPr>
            <p:txBody>
              <a:bodyPr wrap="square" lIns="0" tIns="0" rIns="0" bIns="0" rtlCol="0"/>
              <a:lstStyle/>
              <a:p>
                <a:endParaRPr dirty="0"/>
              </a:p>
            </p:txBody>
          </p:sp>
          <p:sp>
            <p:nvSpPr>
              <p:cNvPr id="16" name="object 8"/>
              <p:cNvSpPr/>
              <p:nvPr/>
            </p:nvSpPr>
            <p:spPr>
              <a:xfrm>
                <a:off x="6410340" y="2171700"/>
                <a:ext cx="352425" cy="352425"/>
              </a:xfrm>
              <a:custGeom>
                <a:avLst/>
                <a:gdLst/>
                <a:ahLst/>
                <a:cxnLst/>
                <a:rect l="l" t="t" r="r" b="b"/>
                <a:pathLst>
                  <a:path w="352425" h="352425">
                    <a:moveTo>
                      <a:pt x="174619" y="0"/>
                    </a:moveTo>
                    <a:lnTo>
                      <a:pt x="107929" y="12710"/>
                    </a:lnTo>
                    <a:lnTo>
                      <a:pt x="50779" y="50810"/>
                    </a:lnTo>
                    <a:lnTo>
                      <a:pt x="12679" y="107960"/>
                    </a:lnTo>
                    <a:lnTo>
                      <a:pt x="0" y="174619"/>
                    </a:lnTo>
                    <a:lnTo>
                      <a:pt x="3169" y="209549"/>
                    </a:lnTo>
                    <a:lnTo>
                      <a:pt x="28559" y="273039"/>
                    </a:lnTo>
                    <a:lnTo>
                      <a:pt x="76199" y="320680"/>
                    </a:lnTo>
                    <a:lnTo>
                      <a:pt x="139689" y="349239"/>
                    </a:lnTo>
                    <a:lnTo>
                      <a:pt x="174619" y="352409"/>
                    </a:lnTo>
                    <a:lnTo>
                      <a:pt x="209549" y="349239"/>
                    </a:lnTo>
                    <a:lnTo>
                      <a:pt x="273039" y="320680"/>
                    </a:lnTo>
                    <a:lnTo>
                      <a:pt x="320649" y="273039"/>
                    </a:lnTo>
                    <a:lnTo>
                      <a:pt x="349239" y="209549"/>
                    </a:lnTo>
                    <a:lnTo>
                      <a:pt x="352409" y="174619"/>
                    </a:lnTo>
                    <a:lnTo>
                      <a:pt x="349239" y="174619"/>
                    </a:lnTo>
                    <a:lnTo>
                      <a:pt x="349239" y="139689"/>
                    </a:lnTo>
                    <a:lnTo>
                      <a:pt x="320649" y="76199"/>
                    </a:lnTo>
                    <a:lnTo>
                      <a:pt x="273039" y="28559"/>
                    </a:lnTo>
                    <a:lnTo>
                      <a:pt x="209549" y="3169"/>
                    </a:lnTo>
                    <a:lnTo>
                      <a:pt x="174619" y="0"/>
                    </a:lnTo>
                    <a:close/>
                  </a:path>
                </a:pathLst>
              </a:custGeom>
              <a:solidFill>
                <a:srgbClr val="FFFFFF"/>
              </a:solidFill>
            </p:spPr>
            <p:txBody>
              <a:bodyPr wrap="square" lIns="0" tIns="0" rIns="0" bIns="0" rtlCol="0"/>
              <a:lstStyle/>
              <a:p>
                <a:endParaRPr dirty="0"/>
              </a:p>
            </p:txBody>
          </p:sp>
          <p:sp>
            <p:nvSpPr>
              <p:cNvPr id="17" name="object 9"/>
              <p:cNvSpPr/>
              <p:nvPr/>
            </p:nvSpPr>
            <p:spPr>
              <a:xfrm>
                <a:off x="6410340" y="2171700"/>
                <a:ext cx="352425" cy="352425"/>
              </a:xfrm>
              <a:custGeom>
                <a:avLst/>
                <a:gdLst/>
                <a:ahLst/>
                <a:cxnLst/>
                <a:rect l="l" t="t" r="r" b="b"/>
                <a:pathLst>
                  <a:path w="352425" h="352425">
                    <a:moveTo>
                      <a:pt x="352409" y="174619"/>
                    </a:moveTo>
                    <a:lnTo>
                      <a:pt x="336529" y="244480"/>
                    </a:lnTo>
                    <a:lnTo>
                      <a:pt x="298429" y="298460"/>
                    </a:lnTo>
                    <a:lnTo>
                      <a:pt x="244449" y="336560"/>
                    </a:lnTo>
                    <a:lnTo>
                      <a:pt x="174619" y="352409"/>
                    </a:lnTo>
                    <a:lnTo>
                      <a:pt x="139689" y="349239"/>
                    </a:lnTo>
                    <a:lnTo>
                      <a:pt x="76199" y="320680"/>
                    </a:lnTo>
                    <a:lnTo>
                      <a:pt x="28559" y="273039"/>
                    </a:lnTo>
                    <a:lnTo>
                      <a:pt x="3169" y="209549"/>
                    </a:lnTo>
                    <a:lnTo>
                      <a:pt x="0" y="174619"/>
                    </a:lnTo>
                    <a:lnTo>
                      <a:pt x="3169" y="139689"/>
                    </a:lnTo>
                    <a:lnTo>
                      <a:pt x="28559" y="76199"/>
                    </a:lnTo>
                    <a:lnTo>
                      <a:pt x="76199" y="28559"/>
                    </a:lnTo>
                    <a:lnTo>
                      <a:pt x="139689" y="3169"/>
                    </a:lnTo>
                    <a:lnTo>
                      <a:pt x="174619" y="0"/>
                    </a:lnTo>
                    <a:lnTo>
                      <a:pt x="209549" y="3169"/>
                    </a:lnTo>
                    <a:lnTo>
                      <a:pt x="273039" y="28559"/>
                    </a:lnTo>
                    <a:lnTo>
                      <a:pt x="320649" y="76199"/>
                    </a:lnTo>
                    <a:lnTo>
                      <a:pt x="349239" y="139689"/>
                    </a:lnTo>
                    <a:lnTo>
                      <a:pt x="349239" y="174619"/>
                    </a:lnTo>
                  </a:path>
                </a:pathLst>
              </a:custGeom>
              <a:ln w="22225">
                <a:solidFill>
                  <a:srgbClr val="0091C7"/>
                </a:solidFill>
              </a:ln>
            </p:spPr>
            <p:txBody>
              <a:bodyPr wrap="square" lIns="0" tIns="0" rIns="0" bIns="0" rtlCol="0"/>
              <a:lstStyle/>
              <a:p>
                <a:endParaRPr dirty="0"/>
              </a:p>
            </p:txBody>
          </p:sp>
        </p:grpSp>
        <p:sp>
          <p:nvSpPr>
            <p:cNvPr id="6" name="object 10"/>
            <p:cNvSpPr txBox="1"/>
            <p:nvPr/>
          </p:nvSpPr>
          <p:spPr>
            <a:xfrm>
              <a:off x="521331" y="2152328"/>
              <a:ext cx="203835" cy="346075"/>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0091C7"/>
                  </a:solidFill>
                  <a:latin typeface="Arial Black"/>
                  <a:cs typeface="Arial Black"/>
                </a:rPr>
                <a:t>1</a:t>
              </a:r>
              <a:endParaRPr sz="2100" dirty="0">
                <a:latin typeface="Arial Black"/>
                <a:cs typeface="Arial Black"/>
              </a:endParaRPr>
            </a:p>
          </p:txBody>
        </p:sp>
        <p:sp>
          <p:nvSpPr>
            <p:cNvPr id="7" name="object 11"/>
            <p:cNvSpPr txBox="1"/>
            <p:nvPr/>
          </p:nvSpPr>
          <p:spPr>
            <a:xfrm>
              <a:off x="3391156" y="2152328"/>
              <a:ext cx="203835" cy="346075"/>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0091C7"/>
                  </a:solidFill>
                  <a:latin typeface="Arial Black"/>
                  <a:cs typeface="Arial Black"/>
                </a:rPr>
                <a:t>2</a:t>
              </a:r>
              <a:endParaRPr sz="2100" dirty="0">
                <a:latin typeface="Arial Black"/>
                <a:cs typeface="Arial Black"/>
              </a:endParaRPr>
            </a:p>
          </p:txBody>
        </p:sp>
        <p:sp>
          <p:nvSpPr>
            <p:cNvPr id="8" name="object 12"/>
            <p:cNvSpPr txBox="1"/>
            <p:nvPr/>
          </p:nvSpPr>
          <p:spPr>
            <a:xfrm>
              <a:off x="715006" y="2486338"/>
              <a:ext cx="1424305" cy="1021433"/>
            </a:xfrm>
            <a:prstGeom prst="rect">
              <a:avLst/>
            </a:prstGeom>
          </p:spPr>
          <p:txBody>
            <a:bodyPr vert="horz" wrap="square" lIns="0" tIns="15875" rIns="0" bIns="0" rtlCol="0">
              <a:spAutoFit/>
            </a:bodyPr>
            <a:lstStyle/>
            <a:p>
              <a:pPr marR="39370" algn="ctr">
                <a:lnSpc>
                  <a:spcPct val="100000"/>
                </a:lnSpc>
                <a:spcBef>
                  <a:spcPts val="125"/>
                </a:spcBef>
              </a:pPr>
              <a:r>
                <a:rPr sz="2150" b="1" spc="-5" dirty="0">
                  <a:solidFill>
                    <a:srgbClr val="0091C7"/>
                  </a:solidFill>
                  <a:latin typeface="Calibri"/>
                  <a:cs typeface="Calibri"/>
                </a:rPr>
                <a:t>Loss</a:t>
              </a:r>
              <a:endParaRPr sz="2150" dirty="0">
                <a:latin typeface="Calibri"/>
                <a:cs typeface="Calibri"/>
              </a:endParaRPr>
            </a:p>
            <a:p>
              <a:pPr algn="ctr">
                <a:lnSpc>
                  <a:spcPct val="100000"/>
                </a:lnSpc>
                <a:spcBef>
                  <a:spcPts val="125"/>
                </a:spcBef>
              </a:pPr>
              <a:r>
                <a:rPr sz="2150" b="1" spc="-5" dirty="0">
                  <a:solidFill>
                    <a:srgbClr val="0091C7"/>
                  </a:solidFill>
                  <a:latin typeface="Calibri"/>
                  <a:cs typeface="Calibri"/>
                </a:rPr>
                <a:t>H </a:t>
              </a:r>
              <a:r>
                <a:rPr sz="2250" b="1" spc="-7" baseline="-16666" dirty="0">
                  <a:solidFill>
                    <a:srgbClr val="0091C7"/>
                  </a:solidFill>
                  <a:latin typeface="Calibri"/>
                  <a:cs typeface="Calibri"/>
                </a:rPr>
                <a:t>2 </a:t>
              </a:r>
              <a:r>
                <a:rPr sz="2150" b="1" spc="-5" dirty="0">
                  <a:solidFill>
                    <a:srgbClr val="0091C7"/>
                  </a:solidFill>
                  <a:latin typeface="Calibri"/>
                  <a:cs typeface="Calibri"/>
                </a:rPr>
                <a:t>O </a:t>
              </a:r>
              <a:r>
                <a:rPr sz="2150" b="1" spc="5" dirty="0">
                  <a:solidFill>
                    <a:srgbClr val="0091C7"/>
                  </a:solidFill>
                  <a:latin typeface="Calibri"/>
                  <a:cs typeface="Calibri"/>
                </a:rPr>
                <a:t>from</a:t>
              </a:r>
              <a:r>
                <a:rPr sz="2150" b="1" spc="15" dirty="0">
                  <a:solidFill>
                    <a:srgbClr val="0091C7"/>
                  </a:solidFill>
                  <a:latin typeface="Calibri"/>
                  <a:cs typeface="Calibri"/>
                </a:rPr>
                <a:t> </a:t>
              </a:r>
              <a:r>
                <a:rPr sz="2150" b="1" spc="10" dirty="0">
                  <a:solidFill>
                    <a:srgbClr val="0091C7"/>
                  </a:solidFill>
                  <a:latin typeface="Calibri"/>
                  <a:cs typeface="Calibri"/>
                </a:rPr>
                <a:t>EC</a:t>
              </a:r>
              <a:r>
                <a:rPr lang="en-US" sz="2150" b="1" spc="10" dirty="0">
                  <a:solidFill>
                    <a:srgbClr val="0091C7"/>
                  </a:solidFill>
                  <a:latin typeface="Calibri"/>
                  <a:cs typeface="Calibri"/>
                </a:rPr>
                <a:t>S</a:t>
              </a:r>
              <a:endParaRPr sz="2150" dirty="0">
                <a:latin typeface="Calibri"/>
                <a:cs typeface="Calibri"/>
              </a:endParaRPr>
            </a:p>
          </p:txBody>
        </p:sp>
        <p:sp>
          <p:nvSpPr>
            <p:cNvPr id="9" name="object 13"/>
            <p:cNvSpPr txBox="1"/>
            <p:nvPr/>
          </p:nvSpPr>
          <p:spPr>
            <a:xfrm>
              <a:off x="3324481" y="2495863"/>
              <a:ext cx="1933575" cy="691515"/>
            </a:xfrm>
            <a:prstGeom prst="rect">
              <a:avLst/>
            </a:prstGeom>
          </p:spPr>
          <p:txBody>
            <a:bodyPr vert="horz" wrap="square" lIns="0" tIns="9525" rIns="0" bIns="0" rtlCol="0">
              <a:spAutoFit/>
            </a:bodyPr>
            <a:lstStyle/>
            <a:p>
              <a:pPr marL="12700" marR="5080" indent="514984">
                <a:lnSpc>
                  <a:spcPct val="101899"/>
                </a:lnSpc>
                <a:spcBef>
                  <a:spcPts val="75"/>
                </a:spcBef>
              </a:pPr>
              <a:r>
                <a:rPr sz="2150" b="1" spc="15" dirty="0">
                  <a:solidFill>
                    <a:srgbClr val="0091C7"/>
                  </a:solidFill>
                  <a:latin typeface="Symbol"/>
                  <a:cs typeface="Symbol"/>
                </a:rPr>
                <a:t></a:t>
              </a:r>
              <a:r>
                <a:rPr sz="2150" b="1" spc="-120" dirty="0">
                  <a:solidFill>
                    <a:srgbClr val="0091C7"/>
                  </a:solidFill>
                  <a:latin typeface="Times New Roman"/>
                  <a:cs typeface="Times New Roman"/>
                </a:rPr>
                <a:t> </a:t>
              </a:r>
              <a:r>
                <a:rPr sz="2150" b="1" spc="10" dirty="0">
                  <a:solidFill>
                    <a:srgbClr val="0091C7"/>
                  </a:solidFill>
                  <a:latin typeface="Calibri"/>
                  <a:cs typeface="Calibri"/>
                </a:rPr>
                <a:t>Osmotic </a:t>
              </a:r>
              <a:r>
                <a:rPr sz="2150" b="1" dirty="0">
                  <a:solidFill>
                    <a:srgbClr val="0091C7"/>
                  </a:solidFill>
                  <a:latin typeface="Calibri"/>
                  <a:cs typeface="Calibri"/>
                </a:rPr>
                <a:t>pressure </a:t>
              </a:r>
              <a:r>
                <a:rPr sz="2150" b="1" spc="10" dirty="0">
                  <a:solidFill>
                    <a:srgbClr val="0091C7"/>
                  </a:solidFill>
                  <a:latin typeface="Calibri"/>
                  <a:cs typeface="Calibri"/>
                </a:rPr>
                <a:t>in</a:t>
              </a:r>
              <a:r>
                <a:rPr sz="2150" b="1" spc="145" dirty="0">
                  <a:solidFill>
                    <a:srgbClr val="0091C7"/>
                  </a:solidFill>
                  <a:latin typeface="Calibri"/>
                  <a:cs typeface="Calibri"/>
                </a:rPr>
                <a:t> </a:t>
              </a:r>
              <a:r>
                <a:rPr sz="2150" b="1" spc="10" dirty="0">
                  <a:solidFill>
                    <a:srgbClr val="0091C7"/>
                  </a:solidFill>
                  <a:latin typeface="Calibri"/>
                  <a:cs typeface="Calibri"/>
                </a:rPr>
                <a:t>EC</a:t>
              </a:r>
              <a:r>
                <a:rPr lang="en-US" sz="2150" b="1" spc="10" dirty="0">
                  <a:solidFill>
                    <a:srgbClr val="0091C7"/>
                  </a:solidFill>
                  <a:latin typeface="Calibri"/>
                  <a:cs typeface="Calibri"/>
                </a:rPr>
                <a:t>S</a:t>
              </a:r>
              <a:endParaRPr sz="2150" dirty="0">
                <a:latin typeface="Calibri"/>
                <a:cs typeface="Calibri"/>
              </a:endParaRPr>
            </a:p>
          </p:txBody>
        </p:sp>
        <p:sp>
          <p:nvSpPr>
            <p:cNvPr id="10" name="object 14"/>
            <p:cNvSpPr txBox="1"/>
            <p:nvPr/>
          </p:nvSpPr>
          <p:spPr>
            <a:xfrm>
              <a:off x="6481326" y="2047688"/>
              <a:ext cx="1483230" cy="1269322"/>
            </a:xfrm>
            <a:prstGeom prst="rect">
              <a:avLst/>
            </a:prstGeom>
          </p:spPr>
          <p:txBody>
            <a:bodyPr vert="horz" wrap="square" lIns="0" tIns="134620" rIns="0" bIns="0" rtlCol="0">
              <a:spAutoFit/>
            </a:bodyPr>
            <a:lstStyle/>
            <a:p>
              <a:pPr marL="12700">
                <a:lnSpc>
                  <a:spcPct val="100000"/>
                </a:lnSpc>
                <a:spcBef>
                  <a:spcPts val="1060"/>
                </a:spcBef>
              </a:pPr>
              <a:r>
                <a:rPr sz="2100" dirty="0">
                  <a:solidFill>
                    <a:srgbClr val="0091C7"/>
                  </a:solidFill>
                  <a:latin typeface="Arial Black"/>
                  <a:cs typeface="Arial Black"/>
                </a:rPr>
                <a:t>3</a:t>
              </a:r>
              <a:endParaRPr sz="2100" dirty="0">
                <a:latin typeface="Arial Black"/>
                <a:cs typeface="Arial Black"/>
              </a:endParaRPr>
            </a:p>
            <a:p>
              <a:pPr marL="146050" marR="5080" indent="-67310">
                <a:lnSpc>
                  <a:spcPct val="104800"/>
                </a:lnSpc>
                <a:spcBef>
                  <a:spcPts val="900"/>
                </a:spcBef>
              </a:pPr>
              <a:r>
                <a:rPr sz="2150" b="1" dirty="0">
                  <a:solidFill>
                    <a:srgbClr val="FFFFFF"/>
                  </a:solidFill>
                  <a:latin typeface="Calibri"/>
                  <a:cs typeface="Calibri"/>
                </a:rPr>
                <a:t>The cell loses </a:t>
              </a:r>
              <a:r>
                <a:rPr sz="2150" b="1" spc="10" dirty="0">
                  <a:solidFill>
                    <a:srgbClr val="FFFFFF"/>
                  </a:solidFill>
                  <a:latin typeface="Calibri"/>
                  <a:cs typeface="Calibri"/>
                </a:rPr>
                <a:t>fluid</a:t>
              </a:r>
              <a:endParaRPr sz="2150" dirty="0">
                <a:latin typeface="Calibri"/>
                <a:cs typeface="Calibri"/>
              </a:endParaRPr>
            </a:p>
          </p:txBody>
        </p:sp>
      </p:grpSp>
      <p:sp>
        <p:nvSpPr>
          <p:cNvPr id="3" name="Slide Number Placeholder 2"/>
          <p:cNvSpPr>
            <a:spLocks noGrp="1"/>
          </p:cNvSpPr>
          <p:nvPr>
            <p:ph type="sldNum" sz="quarter" idx="12"/>
          </p:nvPr>
        </p:nvSpPr>
        <p:spPr/>
        <p:txBody>
          <a:bodyPr/>
          <a:lstStyle/>
          <a:p>
            <a:fld id="{A134EC62-E7B5-4728-A7FE-3758188B631D}" type="slidenum">
              <a:rPr lang="en-US" smtClean="0"/>
              <a:t>43</a:t>
            </a:fld>
            <a:endParaRPr lang="en-US"/>
          </a:p>
        </p:txBody>
      </p:sp>
      <p:sp>
        <p:nvSpPr>
          <p:cNvPr id="18" name="Rectangle 17"/>
          <p:cNvSpPr/>
          <p:nvPr/>
        </p:nvSpPr>
        <p:spPr>
          <a:xfrm>
            <a:off x="8136565" y="3811746"/>
            <a:ext cx="3865628" cy="2196755"/>
          </a:xfrm>
          <a:prstGeom prst="rect">
            <a:avLst/>
          </a:prstGeom>
        </p:spPr>
        <p:txBody>
          <a:bodyPr wrap="square">
            <a:spAutoFit/>
          </a:bodyPr>
          <a:lstStyle/>
          <a:p>
            <a:pPr marL="98425" marR="805815">
              <a:lnSpc>
                <a:spcPct val="102800"/>
              </a:lnSpc>
              <a:spcBef>
                <a:spcPts val="600"/>
              </a:spcBef>
            </a:pPr>
            <a:r>
              <a:rPr lang="en" b="1" spc="10" dirty="0">
                <a:cs typeface="Calibri"/>
              </a:rPr>
              <a:t>SIGNS OF IC DEHYDRATATION</a:t>
            </a:r>
            <a:endParaRPr lang="en" b="1" dirty="0">
              <a:cs typeface="Calibri"/>
            </a:endParaRPr>
          </a:p>
          <a:p>
            <a:pPr marL="203200" indent="-104775">
              <a:lnSpc>
                <a:spcPts val="1650"/>
              </a:lnSpc>
              <a:spcBef>
                <a:spcPts val="600"/>
              </a:spcBef>
              <a:buFont typeface="Arial"/>
              <a:buChar char="•"/>
              <a:tabLst>
                <a:tab pos="203200" algn="l"/>
              </a:tabLst>
            </a:pPr>
            <a:r>
              <a:rPr lang="en" spc="-5" dirty="0">
                <a:cs typeface="Calibri"/>
              </a:rPr>
              <a:t>thirst</a:t>
            </a:r>
            <a:endParaRPr lang="sr-Cyrl-RS" dirty="0">
              <a:cs typeface="Calibri"/>
            </a:endParaRPr>
          </a:p>
          <a:p>
            <a:pPr marL="203200" indent="-104775">
              <a:lnSpc>
                <a:spcPts val="1664"/>
              </a:lnSpc>
              <a:spcBef>
                <a:spcPts val="600"/>
              </a:spcBef>
              <a:buFont typeface="Arial"/>
              <a:buChar char="•"/>
              <a:tabLst>
                <a:tab pos="203200" algn="l"/>
              </a:tabLst>
            </a:pPr>
            <a:r>
              <a:rPr lang="en" spc="-10" dirty="0">
                <a:cs typeface="Calibri"/>
              </a:rPr>
              <a:t>fever</a:t>
            </a:r>
            <a:endParaRPr lang="sr-Cyrl-RS" dirty="0">
              <a:cs typeface="Calibri"/>
            </a:endParaRPr>
          </a:p>
          <a:p>
            <a:pPr marL="203200" indent="-104775">
              <a:lnSpc>
                <a:spcPts val="1650"/>
              </a:lnSpc>
              <a:spcBef>
                <a:spcPts val="600"/>
              </a:spcBef>
              <a:buFont typeface="Arial"/>
              <a:buChar char="•"/>
              <a:tabLst>
                <a:tab pos="203200" algn="l"/>
              </a:tabLst>
            </a:pPr>
            <a:r>
              <a:rPr lang="en" dirty="0">
                <a:cs typeface="Calibri"/>
              </a:rPr>
              <a:t>dehydration</a:t>
            </a:r>
            <a:r>
              <a:rPr lang="en" spc="-45" dirty="0">
                <a:cs typeface="Calibri"/>
              </a:rPr>
              <a:t> </a:t>
            </a:r>
            <a:r>
              <a:rPr lang="en" spc="5" dirty="0">
                <a:cs typeface="Calibri"/>
              </a:rPr>
              <a:t>neurons</a:t>
            </a:r>
            <a:endParaRPr lang="sr-Cyrl-RS" dirty="0">
              <a:cs typeface="Calibri"/>
            </a:endParaRPr>
          </a:p>
          <a:p>
            <a:pPr marL="203200" indent="-104775">
              <a:lnSpc>
                <a:spcPts val="1664"/>
              </a:lnSpc>
              <a:spcBef>
                <a:spcPts val="600"/>
              </a:spcBef>
              <a:buFont typeface="Arial"/>
              <a:buChar char="•"/>
              <a:tabLst>
                <a:tab pos="203200" algn="l"/>
              </a:tabLst>
            </a:pPr>
            <a:r>
              <a:rPr lang="en" spc="10" dirty="0">
                <a:cs typeface="Calibri"/>
              </a:rPr>
              <a:t>reduction</a:t>
            </a:r>
            <a:r>
              <a:rPr lang="en" spc="-125" dirty="0">
                <a:cs typeface="Calibri"/>
              </a:rPr>
              <a:t> of </a:t>
            </a:r>
            <a:r>
              <a:rPr lang="en" dirty="0">
                <a:cs typeface="Calibri"/>
              </a:rPr>
              <a:t>MCV</a:t>
            </a:r>
          </a:p>
          <a:p>
            <a:pPr marL="203200" indent="-104775">
              <a:lnSpc>
                <a:spcPct val="100000"/>
              </a:lnSpc>
              <a:spcBef>
                <a:spcPts val="600"/>
              </a:spcBef>
              <a:buFont typeface="Arial"/>
              <a:buChar char="•"/>
              <a:tabLst>
                <a:tab pos="203200" algn="l"/>
              </a:tabLst>
            </a:pPr>
            <a:r>
              <a:rPr lang="en" spc="5" dirty="0">
                <a:cs typeface="Calibri"/>
              </a:rPr>
              <a:t>an increase</a:t>
            </a:r>
            <a:r>
              <a:rPr lang="en" spc="-50" dirty="0">
                <a:cs typeface="Calibri"/>
              </a:rPr>
              <a:t> in </a:t>
            </a:r>
            <a:r>
              <a:rPr lang="en" spc="5" dirty="0">
                <a:cs typeface="Calibri"/>
              </a:rPr>
              <a:t>MCHC</a:t>
            </a:r>
            <a:endParaRPr lang="en-US" dirty="0">
              <a:cs typeface="Calibri"/>
            </a:endParaRPr>
          </a:p>
        </p:txBody>
      </p:sp>
    </p:spTree>
    <p:extLst>
      <p:ext uri="{BB962C8B-B14F-4D97-AF65-F5344CB8AC3E}">
        <p14:creationId xmlns:p14="http://schemas.microsoft.com/office/powerpoint/2010/main" val="2302058401"/>
      </p:ext>
    </p:extLst>
  </p:cSld>
  <p:clrMapOvr>
    <a:masterClrMapping/>
  </p:clrMapOvr>
  <mc:AlternateContent xmlns:mc="http://schemas.openxmlformats.org/markup-compatibility/2006" xmlns:p14="http://schemas.microsoft.com/office/powerpoint/2010/main">
    <mc:Choice Requires="p14">
      <p:transition spd="slow" p14:dur="2000" advTm="59192"/>
    </mc:Choice>
    <mc:Fallback xmlns="">
      <p:transition spd="slow" advTm="59192"/>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800" dirty="0"/>
              <a:t>Changes in certain blood parameters during water, sodium and chlorine metabolism disorders</a:t>
            </a:r>
            <a:endParaRPr lang="en-US" sz="3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899593"/>
              </p:ext>
            </p:extLst>
          </p:nvPr>
        </p:nvGraphicFramePr>
        <p:xfrm>
          <a:off x="752121" y="2084564"/>
          <a:ext cx="10687757" cy="3651251"/>
        </p:xfrm>
        <a:graphic>
          <a:graphicData uri="http://schemas.openxmlformats.org/drawingml/2006/table">
            <a:tbl>
              <a:tblPr firstRow="1" bandRow="1">
                <a:tableStyleId>{5C22544A-7EE6-4342-B048-85BDC9FD1C3A}</a:tableStyleId>
              </a:tblPr>
              <a:tblGrid>
                <a:gridCol w="2275021">
                  <a:extLst>
                    <a:ext uri="{9D8B030D-6E8A-4147-A177-3AD203B41FA5}">
                      <a16:colId xmlns:a16="http://schemas.microsoft.com/office/drawing/2014/main" val="4162149129"/>
                    </a:ext>
                  </a:extLst>
                </a:gridCol>
                <a:gridCol w="1626398">
                  <a:extLst>
                    <a:ext uri="{9D8B030D-6E8A-4147-A177-3AD203B41FA5}">
                      <a16:colId xmlns:a16="http://schemas.microsoft.com/office/drawing/2014/main" val="1034573763"/>
                    </a:ext>
                  </a:extLst>
                </a:gridCol>
                <a:gridCol w="1239160">
                  <a:extLst>
                    <a:ext uri="{9D8B030D-6E8A-4147-A177-3AD203B41FA5}">
                      <a16:colId xmlns:a16="http://schemas.microsoft.com/office/drawing/2014/main" val="3544707173"/>
                    </a:ext>
                  </a:extLst>
                </a:gridCol>
                <a:gridCol w="1355331">
                  <a:extLst>
                    <a:ext uri="{9D8B030D-6E8A-4147-A177-3AD203B41FA5}">
                      <a16:colId xmlns:a16="http://schemas.microsoft.com/office/drawing/2014/main" val="890436614"/>
                    </a:ext>
                  </a:extLst>
                </a:gridCol>
                <a:gridCol w="861604">
                  <a:extLst>
                    <a:ext uri="{9D8B030D-6E8A-4147-A177-3AD203B41FA5}">
                      <a16:colId xmlns:a16="http://schemas.microsoft.com/office/drawing/2014/main" val="3610920557"/>
                    </a:ext>
                  </a:extLst>
                </a:gridCol>
                <a:gridCol w="977775">
                  <a:extLst>
                    <a:ext uri="{9D8B030D-6E8A-4147-A177-3AD203B41FA5}">
                      <a16:colId xmlns:a16="http://schemas.microsoft.com/office/drawing/2014/main" val="1149515475"/>
                    </a:ext>
                  </a:extLst>
                </a:gridCol>
                <a:gridCol w="1374693">
                  <a:extLst>
                    <a:ext uri="{9D8B030D-6E8A-4147-A177-3AD203B41FA5}">
                      <a16:colId xmlns:a16="http://schemas.microsoft.com/office/drawing/2014/main" val="3774373366"/>
                    </a:ext>
                  </a:extLst>
                </a:gridCol>
                <a:gridCol w="977775">
                  <a:extLst>
                    <a:ext uri="{9D8B030D-6E8A-4147-A177-3AD203B41FA5}">
                      <a16:colId xmlns:a16="http://schemas.microsoft.com/office/drawing/2014/main" val="3395320064"/>
                    </a:ext>
                  </a:extLst>
                </a:gridCol>
              </a:tblGrid>
              <a:tr h="497278">
                <a:tc>
                  <a:txBody>
                    <a:bodyPr/>
                    <a:lstStyle/>
                    <a:p>
                      <a:endParaRPr lang="en-US" dirty="0"/>
                    </a:p>
                  </a:txBody>
                  <a:tcPr/>
                </a:tc>
                <a:tc>
                  <a:txBody>
                    <a:bodyPr/>
                    <a:lstStyle/>
                    <a:p>
                      <a:endParaRPr lang="en-US" dirty="0"/>
                    </a:p>
                  </a:txBody>
                  <a:tcPr/>
                </a:tc>
                <a:tc>
                  <a:txBody>
                    <a:bodyPr/>
                    <a:lstStyle/>
                    <a:p>
                      <a:pPr algn="ctr"/>
                      <a:r>
                        <a:rPr lang="en" dirty="0" err="1"/>
                        <a:t>Hct</a:t>
                      </a:r>
                      <a:endParaRPr lang="en-US" dirty="0"/>
                    </a:p>
                  </a:txBody>
                  <a:tcPr/>
                </a:tc>
                <a:tc>
                  <a:txBody>
                    <a:bodyPr/>
                    <a:lstStyle/>
                    <a:p>
                      <a:pPr algn="ctr"/>
                      <a:r>
                        <a:rPr lang="en" dirty="0"/>
                        <a:t>MCHC</a:t>
                      </a:r>
                      <a:endParaRPr lang="en-US" dirty="0"/>
                    </a:p>
                  </a:txBody>
                  <a:tcPr/>
                </a:tc>
                <a:tc>
                  <a:txBody>
                    <a:bodyPr/>
                    <a:lstStyle/>
                    <a:p>
                      <a:pPr algn="ctr"/>
                      <a:r>
                        <a:rPr lang="en" dirty="0"/>
                        <a:t>MCV</a:t>
                      </a:r>
                      <a:endParaRPr lang="en-US" dirty="0"/>
                    </a:p>
                  </a:txBody>
                  <a:tcPr/>
                </a:tc>
                <a:tc>
                  <a:txBody>
                    <a:bodyPr/>
                    <a:lstStyle/>
                    <a:p>
                      <a:pPr algn="ctr"/>
                      <a:r>
                        <a:rPr lang="en" dirty="0"/>
                        <a:t>Na</a:t>
                      </a:r>
                      <a:endParaRPr lang="en-US" dirty="0"/>
                    </a:p>
                  </a:txBody>
                  <a:tcPr/>
                </a:tc>
                <a:tc>
                  <a:txBody>
                    <a:bodyPr/>
                    <a:lstStyle/>
                    <a:p>
                      <a:pPr algn="ctr"/>
                      <a:r>
                        <a:rPr lang="en" dirty="0"/>
                        <a:t>proteins</a:t>
                      </a:r>
                      <a:endParaRPr lang="en-US" dirty="0"/>
                    </a:p>
                  </a:txBody>
                  <a:tcPr/>
                </a:tc>
                <a:tc>
                  <a:txBody>
                    <a:bodyPr/>
                    <a:lstStyle/>
                    <a:p>
                      <a:pPr algn="ctr"/>
                      <a:r>
                        <a:rPr lang="en" dirty="0" err="1"/>
                        <a:t>Er</a:t>
                      </a:r>
                      <a:endParaRPr lang="en-US" dirty="0"/>
                    </a:p>
                  </a:txBody>
                  <a:tcPr/>
                </a:tc>
                <a:extLst>
                  <a:ext uri="{0D108BD9-81ED-4DB2-BD59-A6C34878D82A}">
                    <a16:rowId xmlns:a16="http://schemas.microsoft.com/office/drawing/2014/main" val="1901323414"/>
                  </a:ext>
                </a:extLst>
              </a:tr>
              <a:tr h="531339">
                <a:tc rowSpan="3">
                  <a:txBody>
                    <a:bodyPr/>
                    <a:lstStyle/>
                    <a:p>
                      <a:r>
                        <a:rPr lang="en" b="1" dirty="0"/>
                        <a:t>DEHYDRATION</a:t>
                      </a:r>
                      <a:endParaRPr lang="en-US" b="1" dirty="0"/>
                    </a:p>
                  </a:txBody>
                  <a:tcPr/>
                </a:tc>
                <a:tc>
                  <a:txBody>
                    <a:bodyPr/>
                    <a:lstStyle/>
                    <a:p>
                      <a:r>
                        <a:rPr lang="en" dirty="0"/>
                        <a:t>hypotonic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extLst>
                  <a:ext uri="{0D108BD9-81ED-4DB2-BD59-A6C34878D82A}">
                    <a16:rowId xmlns:a16="http://schemas.microsoft.com/office/drawing/2014/main" val="3505961011"/>
                  </a:ext>
                </a:extLst>
              </a:tr>
              <a:tr h="531339">
                <a:tc vMerge="1">
                  <a:txBody>
                    <a:bodyPr/>
                    <a:lstStyle/>
                    <a:p>
                      <a:endParaRPr lang="en-US" dirty="0"/>
                    </a:p>
                  </a:txBody>
                  <a:tcPr/>
                </a:tc>
                <a:tc>
                  <a:txBody>
                    <a:bodyPr/>
                    <a:lstStyle/>
                    <a:p>
                      <a:r>
                        <a:rPr lang="en" dirty="0"/>
                        <a:t>isotonic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algn="ctr"/>
                      <a:r>
                        <a:rPr lang="en" sz="2000" dirty="0"/>
                        <a:t>0</a:t>
                      </a:r>
                      <a:endParaRPr lang="en-US" sz="2000" dirty="0"/>
                    </a:p>
                  </a:txBody>
                  <a:tcPr/>
                </a:tc>
                <a:tc>
                  <a:txBody>
                    <a:bodyPr/>
                    <a:lstStyle/>
                    <a:p>
                      <a:pPr algn="ctr"/>
                      <a:r>
                        <a:rPr lang="en" sz="2000" dirty="0"/>
                        <a:t>0</a:t>
                      </a:r>
                      <a:endParaRPr lang="en-US" sz="2000" dirty="0"/>
                    </a:p>
                  </a:txBody>
                  <a:tcPr/>
                </a:tc>
                <a:tc>
                  <a:txBody>
                    <a:bodyPr/>
                    <a:lstStyle/>
                    <a:p>
                      <a:pPr algn="ctr"/>
                      <a:r>
                        <a:rPr lang="en" sz="2000" dirty="0"/>
                        <a:t>0</a:t>
                      </a:r>
                      <a:endParaRPr 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extLst>
                  <a:ext uri="{0D108BD9-81ED-4DB2-BD59-A6C34878D82A}">
                    <a16:rowId xmlns:a16="http://schemas.microsoft.com/office/drawing/2014/main" val="3254876421"/>
                  </a:ext>
                </a:extLst>
              </a:tr>
              <a:tr h="531339">
                <a:tc vMerge="1">
                  <a:txBody>
                    <a:bodyPr/>
                    <a:lstStyle/>
                    <a:p>
                      <a:endParaRPr lang="en-US" dirty="0"/>
                    </a:p>
                  </a:txBody>
                  <a:tcPr/>
                </a:tc>
                <a:tc>
                  <a:txBody>
                    <a:bodyPr/>
                    <a:lstStyle/>
                    <a:p>
                      <a:r>
                        <a:rPr lang="en" dirty="0"/>
                        <a:t>hypertensive</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endParaRPr 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extLst>
                  <a:ext uri="{0D108BD9-81ED-4DB2-BD59-A6C34878D82A}">
                    <a16:rowId xmlns:a16="http://schemas.microsoft.com/office/drawing/2014/main" val="3414135430"/>
                  </a:ext>
                </a:extLst>
              </a:tr>
              <a:tr h="531339">
                <a:tc rowSpan="3">
                  <a:txBody>
                    <a:bodyPr/>
                    <a:lstStyle/>
                    <a:p>
                      <a:r>
                        <a:rPr lang="en" b="1" dirty="0"/>
                        <a:t>HYPERHYDRATION</a:t>
                      </a:r>
                      <a:endParaRPr lang="en-US" b="1" dirty="0"/>
                    </a:p>
                  </a:txBody>
                  <a:tcPr/>
                </a:tc>
                <a:tc>
                  <a:txBody>
                    <a:bodyPr/>
                    <a:lstStyle/>
                    <a:p>
                      <a:r>
                        <a:rPr lang="en" dirty="0"/>
                        <a:t>hypotonic</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extLst>
                  <a:ext uri="{0D108BD9-81ED-4DB2-BD59-A6C34878D82A}">
                    <a16:rowId xmlns:a16="http://schemas.microsoft.com/office/drawing/2014/main" val="4072577499"/>
                  </a:ext>
                </a:extLst>
              </a:tr>
              <a:tr h="531339">
                <a:tc vMerge="1">
                  <a:txBody>
                    <a:bodyPr/>
                    <a:lstStyle/>
                    <a:p>
                      <a:endParaRPr lang="en-US" dirty="0"/>
                    </a:p>
                  </a:txBody>
                  <a:tcPr/>
                </a:tc>
                <a:tc>
                  <a:txBody>
                    <a:bodyPr/>
                    <a:lstStyle/>
                    <a:p>
                      <a:r>
                        <a:rPr lang="en" dirty="0"/>
                        <a:t>isotonic</a:t>
                      </a:r>
                      <a:endParaRPr lang="en-US" dirty="0"/>
                    </a:p>
                  </a:txBody>
                  <a:tcPr/>
                </a:tc>
                <a:tc>
                  <a:txBody>
                    <a:bodyPr/>
                    <a:lstStyle/>
                    <a:p>
                      <a:pPr algn="ctr"/>
                      <a:r>
                        <a:rPr lang="en" sz="2000" dirty="0"/>
                        <a:t>↓↓</a:t>
                      </a:r>
                      <a:endParaRPr lang="en-US" sz="2000" dirty="0"/>
                    </a:p>
                  </a:txBody>
                  <a:tcPr/>
                </a:tc>
                <a:tc>
                  <a:txBody>
                    <a:bodyPr/>
                    <a:lstStyle/>
                    <a:p>
                      <a:pPr algn="ctr"/>
                      <a:r>
                        <a:rPr lang="en" sz="2000" dirty="0"/>
                        <a:t>0</a:t>
                      </a:r>
                      <a:endParaRPr lang="en-US" sz="2000" dirty="0"/>
                    </a:p>
                  </a:txBody>
                  <a:tcPr/>
                </a:tc>
                <a:tc>
                  <a:txBody>
                    <a:bodyPr/>
                    <a:lstStyle/>
                    <a:p>
                      <a:pPr algn="ctr"/>
                      <a:r>
                        <a:rPr lang="en" sz="2000" dirty="0"/>
                        <a:t>0</a:t>
                      </a:r>
                      <a:endParaRPr lang="en-US" sz="2000" dirty="0"/>
                    </a:p>
                  </a:txBody>
                  <a:tcPr/>
                </a:tc>
                <a:tc>
                  <a:txBody>
                    <a:bodyPr/>
                    <a:lstStyle/>
                    <a:p>
                      <a:pPr algn="ctr"/>
                      <a:r>
                        <a:rPr lang="en" sz="2000" dirty="0"/>
                        <a:t>0</a:t>
                      </a:r>
                      <a:endParaRPr lang="en-US" sz="2000" dirty="0"/>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extLst>
                  <a:ext uri="{0D108BD9-81ED-4DB2-BD59-A6C34878D82A}">
                    <a16:rowId xmlns:a16="http://schemas.microsoft.com/office/drawing/2014/main" val="1277295819"/>
                  </a:ext>
                </a:extLst>
              </a:tr>
              <a:tr h="497278">
                <a:tc vMerge="1">
                  <a:txBody>
                    <a:bodyPr/>
                    <a:lstStyle/>
                    <a:p>
                      <a:endParaRPr lang="en-US" dirty="0"/>
                    </a:p>
                  </a:txBody>
                  <a:tcPr/>
                </a:tc>
                <a:tc>
                  <a:txBody>
                    <a:bodyPr/>
                    <a:lstStyle/>
                    <a:p>
                      <a:r>
                        <a:rPr lang="en" dirty="0"/>
                        <a:t>hypertensive</a:t>
                      </a:r>
                      <a:endParaRPr lang="en-US" dirty="0"/>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000" dirty="0"/>
                        <a:t>↑</a:t>
                      </a:r>
                    </a:p>
                  </a:txBody>
                  <a:tcPr/>
                </a:tc>
                <a:tc>
                  <a:txBody>
                    <a:bodyPr/>
                    <a:lstStyle/>
                    <a:p>
                      <a:pPr algn="ctr"/>
                      <a:r>
                        <a:rPr lang="en" sz="2000" dirty="0"/>
                        <a:t>↓↓</a:t>
                      </a:r>
                      <a:endParaRPr lang="en-US" sz="2000" dirty="0"/>
                    </a:p>
                  </a:txBody>
                  <a:tcPr/>
                </a:tc>
                <a:tc>
                  <a:txBody>
                    <a:bodyPr/>
                    <a:lstStyle/>
                    <a:p>
                      <a:pPr algn="ctr"/>
                      <a:r>
                        <a:rPr lang="en" sz="2000" dirty="0"/>
                        <a:t>↓↓</a:t>
                      </a:r>
                      <a:endParaRPr lang="en-US" sz="2000" dirty="0"/>
                    </a:p>
                  </a:txBody>
                  <a:tcPr/>
                </a:tc>
                <a:extLst>
                  <a:ext uri="{0D108BD9-81ED-4DB2-BD59-A6C34878D82A}">
                    <a16:rowId xmlns:a16="http://schemas.microsoft.com/office/drawing/2014/main" val="779438429"/>
                  </a:ext>
                </a:extLst>
              </a:tr>
            </a:tbl>
          </a:graphicData>
        </a:graphic>
      </p:graphicFrame>
      <p:sp>
        <p:nvSpPr>
          <p:cNvPr id="3" name="Slide Number Placeholder 2"/>
          <p:cNvSpPr>
            <a:spLocks noGrp="1"/>
          </p:cNvSpPr>
          <p:nvPr>
            <p:ph type="sldNum" sz="quarter" idx="12"/>
          </p:nvPr>
        </p:nvSpPr>
        <p:spPr/>
        <p:txBody>
          <a:bodyPr/>
          <a:lstStyle/>
          <a:p>
            <a:fld id="{A134EC62-E7B5-4728-A7FE-3758188B631D}" type="slidenum">
              <a:rPr lang="en-US" smtClean="0"/>
              <a:t>44</a:t>
            </a:fld>
            <a:endParaRPr lang="en-US"/>
          </a:p>
        </p:txBody>
      </p:sp>
    </p:spTree>
    <p:extLst>
      <p:ext uri="{BB962C8B-B14F-4D97-AF65-F5344CB8AC3E}">
        <p14:creationId xmlns:p14="http://schemas.microsoft.com/office/powerpoint/2010/main" val="2579443861"/>
      </p:ext>
    </p:extLst>
  </p:cSld>
  <p:clrMapOvr>
    <a:masterClrMapping/>
  </p:clrMapOvr>
  <mc:AlternateContent xmlns:mc="http://schemas.openxmlformats.org/markup-compatibility/2006" xmlns:p14="http://schemas.microsoft.com/office/powerpoint/2010/main">
    <mc:Choice Requires="p14">
      <p:transition spd="slow" p14:dur="2000" advTm="19721"/>
    </mc:Choice>
    <mc:Fallback xmlns="">
      <p:transition spd="slow" advTm="19721"/>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EDEMA</a:t>
            </a:r>
            <a:endParaRPr lang="en-US" dirty="0"/>
          </a:p>
        </p:txBody>
      </p:sp>
      <p:sp>
        <p:nvSpPr>
          <p:cNvPr id="3" name="Content Placeholder 2"/>
          <p:cNvSpPr>
            <a:spLocks noGrp="1"/>
          </p:cNvSpPr>
          <p:nvPr>
            <p:ph idx="1"/>
          </p:nvPr>
        </p:nvSpPr>
        <p:spPr/>
        <p:txBody>
          <a:bodyPr/>
          <a:lstStyle/>
          <a:p>
            <a:r>
              <a:rPr lang="en" b="1" dirty="0">
                <a:solidFill>
                  <a:srgbClr val="C00000"/>
                </a:solidFill>
              </a:rPr>
              <a:t>edema </a:t>
            </a:r>
            <a:r>
              <a:rPr lang="en" dirty="0"/>
              <a:t>is the accumulation of fluid in the interstitial space.</a:t>
            </a:r>
          </a:p>
          <a:p>
            <a:endParaRPr lang="sr-Cyrl-RS" dirty="0"/>
          </a:p>
          <a:p>
            <a:r>
              <a:rPr lang="en" dirty="0"/>
              <a:t>The most common mechanisms that cause edema are:</a:t>
            </a:r>
          </a:p>
          <a:p>
            <a:pPr>
              <a:buFontTx/>
              <a:buChar char="-"/>
            </a:pPr>
            <a:r>
              <a:rPr lang="en" dirty="0">
                <a:solidFill>
                  <a:srgbClr val="0070C0"/>
                </a:solidFill>
              </a:rPr>
              <a:t>increased hydrostatic pressure </a:t>
            </a:r>
            <a:r>
              <a:rPr lang="en" dirty="0"/>
              <a:t>( </a:t>
            </a:r>
            <a:r>
              <a:rPr lang="en" b="1" dirty="0">
                <a:solidFill>
                  <a:srgbClr val="C00000"/>
                </a:solidFill>
              </a:rPr>
              <a:t>HEMODYNAMIC </a:t>
            </a:r>
            <a:r>
              <a:rPr lang="en" dirty="0"/>
              <a:t>type of edema)</a:t>
            </a:r>
          </a:p>
          <a:p>
            <a:pPr>
              <a:buFontTx/>
              <a:buChar char="-"/>
            </a:pPr>
            <a:r>
              <a:rPr lang="en" dirty="0">
                <a:solidFill>
                  <a:srgbClr val="0070C0"/>
                </a:solidFill>
              </a:rPr>
              <a:t>reduced plasma oncotic pressure </a:t>
            </a:r>
            <a:r>
              <a:rPr lang="en" dirty="0"/>
              <a:t>( </a:t>
            </a:r>
            <a:r>
              <a:rPr lang="en" b="1" dirty="0">
                <a:solidFill>
                  <a:srgbClr val="C00000"/>
                </a:solidFill>
              </a:rPr>
              <a:t>ONCODYNAMIC </a:t>
            </a:r>
            <a:r>
              <a:rPr lang="en" dirty="0"/>
              <a:t>type of edema)</a:t>
            </a:r>
          </a:p>
          <a:p>
            <a:pPr>
              <a:buFontTx/>
              <a:buChar char="-"/>
            </a:pPr>
            <a:r>
              <a:rPr lang="en" dirty="0">
                <a:solidFill>
                  <a:srgbClr val="0070C0"/>
                </a:solidFill>
              </a:rPr>
              <a:t>increased capillary permeability </a:t>
            </a:r>
            <a:r>
              <a:rPr lang="en" dirty="0"/>
              <a:t>( </a:t>
            </a:r>
            <a:r>
              <a:rPr lang="en" b="1" dirty="0">
                <a:solidFill>
                  <a:srgbClr val="C00000"/>
                </a:solidFill>
              </a:rPr>
              <a:t>ANGIOMURAL </a:t>
            </a:r>
            <a:r>
              <a:rPr lang="en" dirty="0"/>
              <a:t>type of edema)</a:t>
            </a:r>
          </a:p>
          <a:p>
            <a:pPr>
              <a:buFontTx/>
              <a:buChar char="-"/>
            </a:pPr>
            <a:r>
              <a:rPr lang="en" dirty="0">
                <a:solidFill>
                  <a:srgbClr val="0070C0"/>
                </a:solidFill>
              </a:rPr>
              <a:t>obstruction of lymphatic vessels </a:t>
            </a:r>
            <a:r>
              <a:rPr lang="en" dirty="0"/>
              <a:t>( </a:t>
            </a:r>
            <a:r>
              <a:rPr lang="en" b="1" dirty="0">
                <a:solidFill>
                  <a:srgbClr val="C00000"/>
                </a:solidFill>
              </a:rPr>
              <a:t>LYMPHODYNAMIC </a:t>
            </a:r>
            <a:r>
              <a:rPr lang="en" dirty="0"/>
              <a:t>type of edema)</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45</a:t>
            </a:fld>
            <a:endParaRPr lang="en-US"/>
          </a:p>
        </p:txBody>
      </p:sp>
    </p:spTree>
    <p:extLst>
      <p:ext uri="{BB962C8B-B14F-4D97-AF65-F5344CB8AC3E}">
        <p14:creationId xmlns:p14="http://schemas.microsoft.com/office/powerpoint/2010/main" val="3320101555"/>
      </p:ext>
    </p:extLst>
  </p:cSld>
  <p:clrMapOvr>
    <a:masterClrMapping/>
  </p:clrMapOvr>
  <mc:AlternateContent xmlns:mc="http://schemas.openxmlformats.org/markup-compatibility/2006" xmlns:p14="http://schemas.microsoft.com/office/powerpoint/2010/main">
    <mc:Choice Requires="p14">
      <p:transition spd="slow" p14:dur="2000" advTm="30042"/>
    </mc:Choice>
    <mc:Fallback xmlns="">
      <p:transition spd="slow" advTm="30042"/>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HEMODYNAMIC type of edema</a:t>
            </a:r>
            <a:endParaRPr lang="en-US" dirty="0"/>
          </a:p>
        </p:txBody>
      </p:sp>
      <p:sp>
        <p:nvSpPr>
          <p:cNvPr id="3" name="Content Placeholder 2"/>
          <p:cNvSpPr>
            <a:spLocks noGrp="1"/>
          </p:cNvSpPr>
          <p:nvPr>
            <p:ph idx="1"/>
          </p:nvPr>
        </p:nvSpPr>
        <p:spPr>
          <a:xfrm>
            <a:off x="838199" y="1825625"/>
            <a:ext cx="10982325" cy="4351338"/>
          </a:xfrm>
        </p:spPr>
        <p:txBody>
          <a:bodyPr/>
          <a:lstStyle/>
          <a:p>
            <a:r>
              <a:rPr lang="en" dirty="0">
                <a:solidFill>
                  <a:srgbClr val="0070C0"/>
                </a:solidFill>
              </a:rPr>
              <a:t>The increase in hydrostatic pressure </a:t>
            </a:r>
            <a:r>
              <a:rPr lang="en" dirty="0"/>
              <a:t>at the capillary level increases the NET filtration force, so that an increased amount of liquid passes through the capillary membrane.</a:t>
            </a:r>
          </a:p>
          <a:p>
            <a:endParaRPr lang="sr-Cyrl-RS" dirty="0"/>
          </a:p>
          <a:p>
            <a:r>
              <a:rPr lang="en" dirty="0"/>
              <a:t>increase in hydrostatic pressure can be because of:</a:t>
            </a:r>
          </a:p>
          <a:p>
            <a:pPr marL="0" indent="0">
              <a:buNone/>
            </a:pPr>
            <a:r>
              <a:rPr lang="en" dirty="0"/>
              <a:t> - </a:t>
            </a:r>
            <a:r>
              <a:rPr lang="en" dirty="0">
                <a:solidFill>
                  <a:srgbClr val="C00000"/>
                </a:solidFill>
              </a:rPr>
              <a:t>difficult blood flow from the venous system </a:t>
            </a:r>
            <a:r>
              <a:rPr lang="en" dirty="0"/>
              <a:t>and/or</a:t>
            </a:r>
          </a:p>
          <a:p>
            <a:pPr marL="0" indent="0">
              <a:buNone/>
            </a:pPr>
            <a:r>
              <a:rPr lang="en" dirty="0"/>
              <a:t> - </a:t>
            </a:r>
            <a:r>
              <a:rPr lang="en" dirty="0">
                <a:solidFill>
                  <a:srgbClr val="C00000"/>
                </a:solidFill>
              </a:rPr>
              <a:t>retention of sodium and water in the body </a:t>
            </a:r>
            <a:r>
              <a:rPr lang="en" dirty="0"/>
              <a:t>(acute glomerulonephritis,</a:t>
            </a:r>
          </a:p>
          <a:p>
            <a:pPr marL="0" indent="0">
              <a:buNone/>
            </a:pPr>
            <a:r>
              <a:rPr lang="en" dirty="0"/>
              <a:t> heart failure)</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46</a:t>
            </a:fld>
            <a:endParaRPr lang="en-US"/>
          </a:p>
        </p:txBody>
      </p:sp>
    </p:spTree>
    <p:extLst>
      <p:ext uri="{BB962C8B-B14F-4D97-AF65-F5344CB8AC3E}">
        <p14:creationId xmlns:p14="http://schemas.microsoft.com/office/powerpoint/2010/main" val="3602915156"/>
      </p:ext>
    </p:extLst>
  </p:cSld>
  <p:clrMapOvr>
    <a:masterClrMapping/>
  </p:clrMapOvr>
  <mc:AlternateContent xmlns:mc="http://schemas.openxmlformats.org/markup-compatibility/2006" xmlns:p14="http://schemas.microsoft.com/office/powerpoint/2010/main">
    <mc:Choice Requires="p14">
      <p:transition spd="slow" p14:dur="2000" advTm="25491"/>
    </mc:Choice>
    <mc:Fallback xmlns="">
      <p:transition spd="slow" advTm="2549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HEMODYNAMIC type of edema</a:t>
            </a:r>
            <a:endParaRPr lang="en-US" dirty="0"/>
          </a:p>
        </p:txBody>
      </p:sp>
      <p:sp>
        <p:nvSpPr>
          <p:cNvPr id="3" name="Content Placeholder 2"/>
          <p:cNvSpPr>
            <a:spLocks noGrp="1"/>
          </p:cNvSpPr>
          <p:nvPr>
            <p:ph idx="1"/>
          </p:nvPr>
        </p:nvSpPr>
        <p:spPr/>
        <p:txBody>
          <a:bodyPr>
            <a:normAutofit/>
          </a:bodyPr>
          <a:lstStyle/>
          <a:p>
            <a:r>
              <a:rPr lang="en" dirty="0"/>
              <a:t>severe swelling of blood from the venous system causes </a:t>
            </a:r>
            <a:r>
              <a:rPr lang="en" dirty="0">
                <a:solidFill>
                  <a:srgbClr val="0070C0"/>
                </a:solidFill>
              </a:rPr>
              <a:t>passive </a:t>
            </a:r>
            <a:r>
              <a:rPr lang="en" dirty="0"/>
              <a:t>or </a:t>
            </a:r>
            <a:r>
              <a:rPr lang="en" dirty="0">
                <a:solidFill>
                  <a:srgbClr val="0070C0"/>
                </a:solidFill>
              </a:rPr>
              <a:t>venous hyperemia</a:t>
            </a:r>
          </a:p>
        </p:txBody>
      </p:sp>
      <p:sp>
        <p:nvSpPr>
          <p:cNvPr id="4" name="Slide Number Placeholder 3"/>
          <p:cNvSpPr>
            <a:spLocks noGrp="1"/>
          </p:cNvSpPr>
          <p:nvPr>
            <p:ph type="sldNum" sz="quarter" idx="12"/>
          </p:nvPr>
        </p:nvSpPr>
        <p:spPr/>
        <p:txBody>
          <a:bodyPr/>
          <a:lstStyle/>
          <a:p>
            <a:fld id="{A134EC62-E7B5-4728-A7FE-3758188B631D}" type="slidenum">
              <a:rPr lang="en-US" smtClean="0"/>
              <a:t>47</a:t>
            </a:fld>
            <a:endParaRPr lang="en-US"/>
          </a:p>
        </p:txBody>
      </p:sp>
    </p:spTree>
    <p:extLst>
      <p:ext uri="{BB962C8B-B14F-4D97-AF65-F5344CB8AC3E}">
        <p14:creationId xmlns:p14="http://schemas.microsoft.com/office/powerpoint/2010/main" val="2212081929"/>
      </p:ext>
    </p:extLst>
  </p:cSld>
  <p:clrMapOvr>
    <a:masterClrMapping/>
  </p:clrMapOvr>
  <mc:AlternateContent xmlns:mc="http://schemas.openxmlformats.org/markup-compatibility/2006" xmlns:p14="http://schemas.microsoft.com/office/powerpoint/2010/main">
    <mc:Choice Requires="p14">
      <p:transition spd="slow" p14:dur="2000" advTm="7010"/>
    </mc:Choice>
    <mc:Fallback xmlns="">
      <p:transition spd="slow" advTm="701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HEMODYNAMIC type of edema</a:t>
            </a:r>
            <a:endParaRPr lang="en-US" dirty="0"/>
          </a:p>
        </p:txBody>
      </p:sp>
      <p:sp>
        <p:nvSpPr>
          <p:cNvPr id="3" name="Content Placeholder 2"/>
          <p:cNvSpPr>
            <a:spLocks noGrp="1"/>
          </p:cNvSpPr>
          <p:nvPr>
            <p:ph idx="1"/>
          </p:nvPr>
        </p:nvSpPr>
        <p:spPr/>
        <p:txBody>
          <a:bodyPr>
            <a:normAutofit/>
          </a:bodyPr>
          <a:lstStyle/>
          <a:p>
            <a:r>
              <a:rPr lang="en" dirty="0"/>
              <a:t>Veinous hyperemia can be caused by:</a:t>
            </a:r>
          </a:p>
          <a:p>
            <a:pPr marL="0" indent="0">
              <a:buNone/>
            </a:pPr>
            <a:r>
              <a:rPr lang="en" dirty="0"/>
              <a:t>- </a:t>
            </a:r>
            <a:r>
              <a:rPr lang="en" dirty="0">
                <a:solidFill>
                  <a:srgbClr val="0070C0"/>
                </a:solidFill>
              </a:rPr>
              <a:t>factors inside the vein lumen </a:t>
            </a:r>
            <a:r>
              <a:rPr lang="en" dirty="0"/>
              <a:t>(thrombosis, inflammation)</a:t>
            </a:r>
          </a:p>
          <a:p>
            <a:pPr marL="0" indent="0">
              <a:buNone/>
            </a:pPr>
            <a:r>
              <a:rPr lang="en" dirty="0"/>
              <a:t>- </a:t>
            </a:r>
            <a:r>
              <a:rPr lang="en" dirty="0">
                <a:solidFill>
                  <a:srgbClr val="0070C0"/>
                </a:solidFill>
              </a:rPr>
              <a:t>factors from the blood vessel wall </a:t>
            </a:r>
            <a:r>
              <a:rPr lang="en" dirty="0"/>
              <a:t>(congenital weakness of the connective tissue, which leads to dilatation of the vein lumen - varixes)</a:t>
            </a:r>
          </a:p>
          <a:p>
            <a:pPr marL="0" indent="0">
              <a:buNone/>
            </a:pPr>
            <a:r>
              <a:rPr lang="en" dirty="0"/>
              <a:t>- </a:t>
            </a:r>
            <a:r>
              <a:rPr lang="en" dirty="0">
                <a:solidFill>
                  <a:srgbClr val="0070C0"/>
                </a:solidFill>
              </a:rPr>
              <a:t>factors outside the vein wall </a:t>
            </a:r>
            <a:r>
              <a:rPr lang="en" dirty="0"/>
              <a:t>(pressure on the vein by tumor, pregnancy, tight clothing or shoes)</a:t>
            </a:r>
          </a:p>
          <a:p>
            <a:pPr marL="0" indent="0">
              <a:buNone/>
            </a:pPr>
            <a:r>
              <a:rPr lang="en" dirty="0"/>
              <a:t>- </a:t>
            </a:r>
            <a:r>
              <a:rPr lang="en" dirty="0">
                <a:solidFill>
                  <a:srgbClr val="0070C0"/>
                </a:solidFill>
              </a:rPr>
              <a:t>increase in venous pressure due to difficulty in filling the right cavities</a:t>
            </a:r>
          </a:p>
          <a:p>
            <a:pPr marL="0" indent="0">
              <a:buNone/>
            </a:pPr>
            <a:r>
              <a:rPr lang="en" dirty="0">
                <a:solidFill>
                  <a:srgbClr val="0070C0"/>
                </a:solidFill>
              </a:rPr>
              <a:t>heart </a:t>
            </a:r>
            <a:r>
              <a:rPr lang="en" dirty="0"/>
              <a:t>(in case of heart failure, heart tamponade, massive pulmonary</a:t>
            </a:r>
          </a:p>
          <a:p>
            <a:pPr marL="0" indent="0">
              <a:buNone/>
            </a:pPr>
            <a:r>
              <a:rPr lang="en" dirty="0"/>
              <a:t>embolism)</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48</a:t>
            </a:fld>
            <a:endParaRPr lang="en-US"/>
          </a:p>
        </p:txBody>
      </p:sp>
    </p:spTree>
    <p:extLst>
      <p:ext uri="{BB962C8B-B14F-4D97-AF65-F5344CB8AC3E}">
        <p14:creationId xmlns:p14="http://schemas.microsoft.com/office/powerpoint/2010/main" val="2748888061"/>
      </p:ext>
    </p:extLst>
  </p:cSld>
  <p:clrMapOvr>
    <a:masterClrMapping/>
  </p:clrMapOvr>
  <mc:AlternateContent xmlns:mc="http://schemas.openxmlformats.org/markup-compatibility/2006" xmlns:p14="http://schemas.microsoft.com/office/powerpoint/2010/main">
    <mc:Choice Requires="p14">
      <p:transition spd="slow" p14:dur="2000" advTm="34193"/>
    </mc:Choice>
    <mc:Fallback xmlns="">
      <p:transition spd="slow" advTm="34193"/>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ONCODYNAMIC type of edema</a:t>
            </a:r>
            <a:endParaRPr lang="en-US" dirty="0"/>
          </a:p>
        </p:txBody>
      </p:sp>
      <p:sp>
        <p:nvSpPr>
          <p:cNvPr id="3" name="Content Placeholder 2"/>
          <p:cNvSpPr>
            <a:spLocks noGrp="1"/>
          </p:cNvSpPr>
          <p:nvPr>
            <p:ph idx="1"/>
          </p:nvPr>
        </p:nvSpPr>
        <p:spPr/>
        <p:txBody>
          <a:bodyPr>
            <a:normAutofit/>
          </a:bodyPr>
          <a:lstStyle/>
          <a:p>
            <a:r>
              <a:rPr lang="en" b="1" dirty="0">
                <a:solidFill>
                  <a:srgbClr val="0070C0"/>
                </a:solidFill>
              </a:rPr>
              <a:t>albumins </a:t>
            </a:r>
            <a:r>
              <a:rPr lang="en" dirty="0"/>
              <a:t>play a dominant role in maintaining the colloid-osmotic pressure of the plasma</a:t>
            </a:r>
          </a:p>
          <a:p>
            <a:r>
              <a:rPr lang="en" dirty="0"/>
              <a:t>lower colloid-osmotic pressure of the plasma is most often caused by </a:t>
            </a:r>
            <a:r>
              <a:rPr lang="en" dirty="0">
                <a:solidFill>
                  <a:srgbClr val="C00000"/>
                </a:solidFill>
              </a:rPr>
              <a:t>a reduced concentration of albumin in the plasma</a:t>
            </a:r>
            <a:r>
              <a:rPr lang="en" dirty="0"/>
              <a:t>, i.e. </a:t>
            </a:r>
            <a:r>
              <a:rPr lang="en" dirty="0">
                <a:solidFill>
                  <a:srgbClr val="0070C0"/>
                </a:solidFill>
              </a:rPr>
              <a:t>with hypoalbuminemia</a:t>
            </a:r>
          </a:p>
          <a:p>
            <a:r>
              <a:rPr lang="en" dirty="0"/>
              <a:t>the result of the drop in colloid-osmotic pressure causes an increase in the NET filtration force</a:t>
            </a:r>
          </a:p>
        </p:txBody>
      </p:sp>
      <p:sp>
        <p:nvSpPr>
          <p:cNvPr id="4" name="Slide Number Placeholder 3"/>
          <p:cNvSpPr>
            <a:spLocks noGrp="1"/>
          </p:cNvSpPr>
          <p:nvPr>
            <p:ph type="sldNum" sz="quarter" idx="12"/>
          </p:nvPr>
        </p:nvSpPr>
        <p:spPr/>
        <p:txBody>
          <a:bodyPr/>
          <a:lstStyle/>
          <a:p>
            <a:fld id="{A134EC62-E7B5-4728-A7FE-3758188B631D}" type="slidenum">
              <a:rPr lang="en-US" smtClean="0"/>
              <a:t>49</a:t>
            </a:fld>
            <a:endParaRPr lang="en-US"/>
          </a:p>
        </p:txBody>
      </p:sp>
    </p:spTree>
    <p:extLst>
      <p:ext uri="{BB962C8B-B14F-4D97-AF65-F5344CB8AC3E}">
        <p14:creationId xmlns:p14="http://schemas.microsoft.com/office/powerpoint/2010/main" val="2949960245"/>
      </p:ext>
    </p:extLst>
  </p:cSld>
  <p:clrMapOvr>
    <a:masterClrMapping/>
  </p:clrMapOvr>
  <mc:AlternateContent xmlns:mc="http://schemas.openxmlformats.org/markup-compatibility/2006" xmlns:p14="http://schemas.microsoft.com/office/powerpoint/2010/main">
    <mc:Choice Requires="p14">
      <p:transition spd="slow" p14:dur="2000" advTm="33014"/>
    </mc:Choice>
    <mc:Fallback xmlns="">
      <p:transition spd="slow" advTm="3301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11702334"/>
              </p:ext>
            </p:extLst>
          </p:nvPr>
        </p:nvGraphicFramePr>
        <p:xfrm>
          <a:off x="3007601" y="1690688"/>
          <a:ext cx="5797731" cy="3714616"/>
        </p:xfrm>
        <a:graphic>
          <a:graphicData uri="http://schemas.openxmlformats.org/drawingml/2006/table">
            <a:tbl>
              <a:tblPr firstRow="1" bandRow="1">
                <a:tableStyleId>{5C22544A-7EE6-4342-B048-85BDC9FD1C3A}</a:tableStyleId>
              </a:tblPr>
              <a:tblGrid>
                <a:gridCol w="738051">
                  <a:extLst>
                    <a:ext uri="{9D8B030D-6E8A-4147-A177-3AD203B41FA5}">
                      <a16:colId xmlns:a16="http://schemas.microsoft.com/office/drawing/2014/main" val="753167199"/>
                    </a:ext>
                  </a:extLst>
                </a:gridCol>
                <a:gridCol w="1576251">
                  <a:extLst>
                    <a:ext uri="{9D8B030D-6E8A-4147-A177-3AD203B41FA5}">
                      <a16:colId xmlns:a16="http://schemas.microsoft.com/office/drawing/2014/main" val="314228451"/>
                    </a:ext>
                  </a:extLst>
                </a:gridCol>
                <a:gridCol w="3483429">
                  <a:extLst>
                    <a:ext uri="{9D8B030D-6E8A-4147-A177-3AD203B41FA5}">
                      <a16:colId xmlns:a16="http://schemas.microsoft.com/office/drawing/2014/main" val="3963636233"/>
                    </a:ext>
                  </a:extLst>
                </a:gridCol>
              </a:tblGrid>
              <a:tr h="1683931">
                <a:tc gridSpan="3">
                  <a:txBody>
                    <a:bodyPr/>
                    <a:lstStyle/>
                    <a:p>
                      <a:pPr algn="ctr"/>
                      <a:r>
                        <a:rPr lang="en" dirty="0"/>
                        <a:t>SOLID </a:t>
                      </a:r>
                      <a:r>
                        <a:rPr lang="en" baseline="0" dirty="0"/>
                        <a:t>TISSUE, 40% of body mass</a:t>
                      </a:r>
                    </a:p>
                    <a:p>
                      <a:pPr algn="ctr"/>
                      <a:r>
                        <a:rPr lang="en" baseline="0" dirty="0"/>
                        <a:t>("lean mass " and adipose tissue)</a:t>
                      </a:r>
                      <a:endParaRPr lang="en-US" dirty="0"/>
                    </a:p>
                  </a:txBody>
                  <a:tcPr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460536380"/>
                  </a:ext>
                </a:extLst>
              </a:tr>
              <a:tr h="2030685">
                <a:tc>
                  <a:txBody>
                    <a:bodyPr/>
                    <a:lstStyle/>
                    <a:p>
                      <a:pPr algn="ctr"/>
                      <a:r>
                        <a:rPr lang="en" dirty="0"/>
                        <a:t>PLASMA </a:t>
                      </a:r>
                      <a:r>
                        <a:rPr lang="en" baseline="0" dirty="0"/>
                        <a:t>5%</a:t>
                      </a:r>
                      <a:endParaRPr lang="en-US" dirty="0"/>
                    </a:p>
                  </a:txBody>
                  <a:tcPr vert="vert270" anchor="ctr"/>
                </a:tc>
                <a:tc>
                  <a:txBody>
                    <a:bodyPr/>
                    <a:lstStyle/>
                    <a:p>
                      <a:pPr algn="ctr"/>
                      <a:r>
                        <a:rPr lang="en" dirty="0"/>
                        <a:t>INTERSTITIAL FLUID 15%</a:t>
                      </a:r>
                      <a:endParaRPr lang="en-US" dirty="0"/>
                    </a:p>
                  </a:txBody>
                  <a:tcPr vert="vert270" anchor="ctr"/>
                </a:tc>
                <a:tc>
                  <a:txBody>
                    <a:bodyPr/>
                    <a:lstStyle/>
                    <a:p>
                      <a:pPr algn="ctr"/>
                      <a:r>
                        <a:rPr lang="en" dirty="0"/>
                        <a:t>CELL </a:t>
                      </a:r>
                      <a:r>
                        <a:rPr lang="en" baseline="0" dirty="0"/>
                        <a:t>WATER</a:t>
                      </a:r>
                    </a:p>
                    <a:p>
                      <a:pPr algn="ctr"/>
                      <a:r>
                        <a:rPr lang="en" baseline="0" dirty="0"/>
                        <a:t>40% of body mass</a:t>
                      </a:r>
                      <a:endParaRPr lang="en-US" dirty="0"/>
                    </a:p>
                  </a:txBody>
                  <a:tcPr vert="vert270" anchor="ctr"/>
                </a:tc>
                <a:extLst>
                  <a:ext uri="{0D108BD9-81ED-4DB2-BD59-A6C34878D82A}">
                    <a16:rowId xmlns:a16="http://schemas.microsoft.com/office/drawing/2014/main" val="4180408251"/>
                  </a:ext>
                </a:extLst>
              </a:tr>
            </a:tbl>
          </a:graphicData>
        </a:graphic>
      </p:graphicFrame>
      <p:sp>
        <p:nvSpPr>
          <p:cNvPr id="4" name="Title 1"/>
          <p:cNvSpPr>
            <a:spLocks noGrp="1"/>
          </p:cNvSpPr>
          <p:nvPr>
            <p:ph type="title"/>
          </p:nvPr>
        </p:nvSpPr>
        <p:spPr/>
        <p:txBody>
          <a:bodyPr/>
          <a:lstStyle/>
          <a:p>
            <a:r>
              <a:rPr lang="en" dirty="0"/>
              <a:t>Distribution of body fluids</a:t>
            </a:r>
            <a:endParaRPr lang="en-US" dirty="0"/>
          </a:p>
        </p:txBody>
      </p:sp>
      <p:cxnSp>
        <p:nvCxnSpPr>
          <p:cNvPr id="7" name="Straight Arrow Connector 6"/>
          <p:cNvCxnSpPr/>
          <p:nvPr/>
        </p:nvCxnSpPr>
        <p:spPr>
          <a:xfrm>
            <a:off x="3007601" y="6066928"/>
            <a:ext cx="2263956" cy="1625"/>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007601" y="6473782"/>
            <a:ext cx="5797731" cy="21771"/>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461932" y="6135228"/>
            <a:ext cx="2706638" cy="338554"/>
          </a:xfrm>
          <a:prstGeom prst="rect">
            <a:avLst/>
          </a:prstGeom>
          <a:noFill/>
        </p:spPr>
        <p:txBody>
          <a:bodyPr wrap="none" rtlCol="0">
            <a:spAutoFit/>
          </a:bodyPr>
          <a:lstStyle/>
          <a:p>
            <a:r>
              <a:rPr lang="en" sz="1600" dirty="0"/>
              <a:t>TOTAL BODY WATER, 60%</a:t>
            </a:r>
            <a:endParaRPr lang="en-US" sz="1600" dirty="0"/>
          </a:p>
        </p:txBody>
      </p:sp>
      <p:sp>
        <p:nvSpPr>
          <p:cNvPr id="13" name="TextBox 12"/>
          <p:cNvSpPr txBox="1"/>
          <p:nvPr/>
        </p:nvSpPr>
        <p:spPr>
          <a:xfrm>
            <a:off x="3242732" y="5444541"/>
            <a:ext cx="1906548" cy="584775"/>
          </a:xfrm>
          <a:prstGeom prst="rect">
            <a:avLst/>
          </a:prstGeom>
          <a:noFill/>
        </p:spPr>
        <p:txBody>
          <a:bodyPr wrap="none" rtlCol="0">
            <a:spAutoFit/>
          </a:bodyPr>
          <a:lstStyle/>
          <a:p>
            <a:pPr algn="ctr"/>
            <a:r>
              <a:rPr lang="en" sz="1600" dirty="0"/>
              <a:t>EXTRACELLULAR</a:t>
            </a:r>
          </a:p>
          <a:p>
            <a:pPr algn="ctr"/>
            <a:r>
              <a:rPr lang="en" sz="1600" dirty="0"/>
              <a:t>LIQUID, 20%</a:t>
            </a:r>
            <a:endParaRPr lang="en-US" sz="1600" dirty="0"/>
          </a:p>
        </p:txBody>
      </p:sp>
      <p:sp>
        <p:nvSpPr>
          <p:cNvPr id="2" name="Slide Number Placeholder 1"/>
          <p:cNvSpPr>
            <a:spLocks noGrp="1"/>
          </p:cNvSpPr>
          <p:nvPr>
            <p:ph type="sldNum" sz="quarter" idx="12"/>
          </p:nvPr>
        </p:nvSpPr>
        <p:spPr/>
        <p:txBody>
          <a:bodyPr/>
          <a:lstStyle/>
          <a:p>
            <a:fld id="{A134EC62-E7B5-4728-A7FE-3758188B631D}" type="slidenum">
              <a:rPr lang="en-US" smtClean="0"/>
              <a:t>5</a:t>
            </a:fld>
            <a:endParaRPr lang="en-US"/>
          </a:p>
        </p:txBody>
      </p:sp>
    </p:spTree>
    <p:extLst>
      <p:ext uri="{BB962C8B-B14F-4D97-AF65-F5344CB8AC3E}">
        <p14:creationId xmlns:p14="http://schemas.microsoft.com/office/powerpoint/2010/main" val="986167302"/>
      </p:ext>
    </p:extLst>
  </p:cSld>
  <p:clrMapOvr>
    <a:masterClrMapping/>
  </p:clrMapOvr>
  <mc:AlternateContent xmlns:mc="http://schemas.openxmlformats.org/markup-compatibility/2006" xmlns:p14="http://schemas.microsoft.com/office/powerpoint/2010/main">
    <mc:Choice Requires="p14">
      <p:transition spd="slow" p14:dur="2000" advTm="19076"/>
    </mc:Choice>
    <mc:Fallback xmlns="">
      <p:transition spd="slow" advTm="19076"/>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ONCODYNAMIC type of edema</a:t>
            </a:r>
            <a:endParaRPr lang="en-US" dirty="0"/>
          </a:p>
        </p:txBody>
      </p:sp>
      <p:sp>
        <p:nvSpPr>
          <p:cNvPr id="3" name="Content Placeholder 2"/>
          <p:cNvSpPr>
            <a:spLocks noGrp="1"/>
          </p:cNvSpPr>
          <p:nvPr>
            <p:ph idx="1"/>
          </p:nvPr>
        </p:nvSpPr>
        <p:spPr/>
        <p:txBody>
          <a:bodyPr>
            <a:normAutofit/>
          </a:bodyPr>
          <a:lstStyle/>
          <a:p>
            <a:pPr marL="0" indent="0">
              <a:buNone/>
            </a:pPr>
            <a:r>
              <a:rPr lang="en" dirty="0"/>
              <a:t>Hypoalbuminemia is caused by:</a:t>
            </a:r>
          </a:p>
          <a:p>
            <a:r>
              <a:rPr lang="en" dirty="0">
                <a:solidFill>
                  <a:srgbClr val="C00000"/>
                </a:solidFill>
              </a:rPr>
              <a:t>reduced albumin synthesis </a:t>
            </a:r>
            <a:r>
              <a:rPr lang="en" dirty="0"/>
              <a:t>(alcoholic cirrhosis of the liver, chronic viral hepatitis, toxic liver damage, and hereditary metabolic diseases)</a:t>
            </a:r>
          </a:p>
          <a:p>
            <a:r>
              <a:rPr lang="en" dirty="0">
                <a:solidFill>
                  <a:srgbClr val="C00000"/>
                </a:solidFill>
              </a:rPr>
              <a:t>increased loss of albumin </a:t>
            </a:r>
            <a:r>
              <a:rPr lang="en" dirty="0"/>
              <a:t>(glomerulopathy accompanied by nephrotic syndrome, drainage process in surgery, after burns, bleeding, exudative gastroenteropathy)</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50</a:t>
            </a:fld>
            <a:endParaRPr lang="en-US"/>
          </a:p>
        </p:txBody>
      </p:sp>
    </p:spTree>
    <p:extLst>
      <p:ext uri="{BB962C8B-B14F-4D97-AF65-F5344CB8AC3E}">
        <p14:creationId xmlns:p14="http://schemas.microsoft.com/office/powerpoint/2010/main" val="3794145512"/>
      </p:ext>
    </p:extLst>
  </p:cSld>
  <p:clrMapOvr>
    <a:masterClrMapping/>
  </p:clrMapOvr>
  <mc:AlternateContent xmlns:mc="http://schemas.openxmlformats.org/markup-compatibility/2006" xmlns:p14="http://schemas.microsoft.com/office/powerpoint/2010/main">
    <mc:Choice Requires="p14">
      <p:transition spd="slow" p14:dur="2000" advTm="28541"/>
    </mc:Choice>
    <mc:Fallback xmlns="">
      <p:transition spd="slow" advTm="28541"/>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ANGIOMURAL type of edema</a:t>
            </a:r>
            <a:endParaRPr lang="en-US" dirty="0"/>
          </a:p>
        </p:txBody>
      </p:sp>
      <p:sp>
        <p:nvSpPr>
          <p:cNvPr id="3" name="Content Placeholder 2"/>
          <p:cNvSpPr>
            <a:spLocks noGrp="1"/>
          </p:cNvSpPr>
          <p:nvPr>
            <p:ph idx="1"/>
          </p:nvPr>
        </p:nvSpPr>
        <p:spPr/>
        <p:txBody>
          <a:bodyPr/>
          <a:lstStyle/>
          <a:p>
            <a:r>
              <a:rPr lang="en" dirty="0">
                <a:solidFill>
                  <a:srgbClr val="C00000"/>
                </a:solidFill>
              </a:rPr>
              <a:t>increased capillary permeability </a:t>
            </a:r>
            <a:r>
              <a:rPr lang="en" dirty="0"/>
              <a:t>causes protein to move from the intravascular to the interstitial space → which </a:t>
            </a:r>
            <a:r>
              <a:rPr lang="en" dirty="0">
                <a:solidFill>
                  <a:srgbClr val="0070C0"/>
                </a:solidFill>
              </a:rPr>
              <a:t>reduces the capillary </a:t>
            </a:r>
            <a:r>
              <a:rPr lang="en" dirty="0"/>
              <a:t>and </a:t>
            </a:r>
            <a:r>
              <a:rPr lang="en" dirty="0">
                <a:solidFill>
                  <a:srgbClr val="0070C0"/>
                </a:solidFill>
              </a:rPr>
              <a:t>increases the interstitial oncotic pressure </a:t>
            </a:r>
            <a:r>
              <a:rPr lang="en" dirty="0"/>
              <a:t>and causes the formation </a:t>
            </a:r>
            <a:r>
              <a:rPr lang="en" dirty="0">
                <a:solidFill>
                  <a:srgbClr val="C00000"/>
                </a:solidFill>
              </a:rPr>
              <a:t>of edema</a:t>
            </a:r>
          </a:p>
        </p:txBody>
      </p:sp>
      <p:sp>
        <p:nvSpPr>
          <p:cNvPr id="4" name="Slide Number Placeholder 3"/>
          <p:cNvSpPr>
            <a:spLocks noGrp="1"/>
          </p:cNvSpPr>
          <p:nvPr>
            <p:ph type="sldNum" sz="quarter" idx="12"/>
          </p:nvPr>
        </p:nvSpPr>
        <p:spPr/>
        <p:txBody>
          <a:bodyPr/>
          <a:lstStyle/>
          <a:p>
            <a:fld id="{A134EC62-E7B5-4728-A7FE-3758188B631D}" type="slidenum">
              <a:rPr lang="en-US" smtClean="0"/>
              <a:t>51</a:t>
            </a:fld>
            <a:endParaRPr lang="en-US"/>
          </a:p>
        </p:txBody>
      </p:sp>
    </p:spTree>
    <p:extLst>
      <p:ext uri="{BB962C8B-B14F-4D97-AF65-F5344CB8AC3E}">
        <p14:creationId xmlns:p14="http://schemas.microsoft.com/office/powerpoint/2010/main" val="2465421440"/>
      </p:ext>
    </p:extLst>
  </p:cSld>
  <p:clrMapOvr>
    <a:masterClrMapping/>
  </p:clrMapOvr>
  <mc:AlternateContent xmlns:mc="http://schemas.openxmlformats.org/markup-compatibility/2006" xmlns:p14="http://schemas.microsoft.com/office/powerpoint/2010/main">
    <mc:Choice Requires="p14">
      <p:transition spd="slow" p14:dur="2000" advTm="18267"/>
    </mc:Choice>
    <mc:Fallback xmlns="">
      <p:transition spd="slow" advTm="18267"/>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ANGIOMURAL type of edema</a:t>
            </a:r>
            <a:endParaRPr lang="en-US" dirty="0"/>
          </a:p>
        </p:txBody>
      </p:sp>
      <p:sp>
        <p:nvSpPr>
          <p:cNvPr id="3" name="Content Placeholder 2"/>
          <p:cNvSpPr>
            <a:spLocks noGrp="1"/>
          </p:cNvSpPr>
          <p:nvPr>
            <p:ph idx="1"/>
          </p:nvPr>
        </p:nvSpPr>
        <p:spPr/>
        <p:txBody>
          <a:bodyPr/>
          <a:lstStyle/>
          <a:p>
            <a:r>
              <a:rPr lang="en" dirty="0">
                <a:solidFill>
                  <a:srgbClr val="0070C0"/>
                </a:solidFill>
              </a:rPr>
              <a:t>damage to the capillary membrane </a:t>
            </a:r>
            <a:r>
              <a:rPr lang="en" dirty="0"/>
              <a:t>most often occurs in </a:t>
            </a:r>
            <a:r>
              <a:rPr lang="en" dirty="0">
                <a:solidFill>
                  <a:srgbClr val="C00000"/>
                </a:solidFill>
              </a:rPr>
              <a:t>inflammatory and immune reactions </a:t>
            </a:r>
            <a:r>
              <a:rPr lang="en" dirty="0"/>
              <a:t>(in autoimmune and allergic diseases), in burns, neoplastic diseases, and in case of major mechanical injuries.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52</a:t>
            </a:fld>
            <a:endParaRPr lang="en-US"/>
          </a:p>
        </p:txBody>
      </p:sp>
    </p:spTree>
    <p:extLst>
      <p:ext uri="{BB962C8B-B14F-4D97-AF65-F5344CB8AC3E}">
        <p14:creationId xmlns:p14="http://schemas.microsoft.com/office/powerpoint/2010/main" val="3126940908"/>
      </p:ext>
    </p:extLst>
  </p:cSld>
  <p:clrMapOvr>
    <a:masterClrMapping/>
  </p:clrMapOvr>
  <mc:AlternateContent xmlns:mc="http://schemas.openxmlformats.org/markup-compatibility/2006" xmlns:p14="http://schemas.microsoft.com/office/powerpoint/2010/main">
    <mc:Choice Requires="p14">
      <p:transition spd="slow" p14:dur="2000" advTm="15833"/>
    </mc:Choice>
    <mc:Fallback xmlns="">
      <p:transition spd="slow" advTm="15833"/>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LYMPHODYNAMIC type of edema</a:t>
            </a:r>
            <a:endParaRPr lang="en-US" dirty="0"/>
          </a:p>
        </p:txBody>
      </p:sp>
      <p:sp>
        <p:nvSpPr>
          <p:cNvPr id="3" name="Content Placeholder 2"/>
          <p:cNvSpPr>
            <a:spLocks noGrp="1"/>
          </p:cNvSpPr>
          <p:nvPr>
            <p:ph idx="1"/>
          </p:nvPr>
        </p:nvSpPr>
        <p:spPr/>
        <p:txBody>
          <a:bodyPr>
            <a:normAutofit/>
          </a:bodyPr>
          <a:lstStyle/>
          <a:p>
            <a:r>
              <a:rPr lang="en" dirty="0"/>
              <a:t>The function of the lymphatic system is reduced to the drainage of excess filtered fluid and the removal of a small amount of filtered proteins</a:t>
            </a:r>
          </a:p>
          <a:p>
            <a:r>
              <a:rPr lang="en" dirty="0"/>
              <a:t>when </a:t>
            </a:r>
            <a:r>
              <a:rPr lang="en" dirty="0">
                <a:solidFill>
                  <a:srgbClr val="0070C0"/>
                </a:solidFill>
              </a:rPr>
              <a:t>the lymphatic vessels </a:t>
            </a:r>
            <a:r>
              <a:rPr lang="en" dirty="0"/>
              <a:t>are blocked , an excess of filtered fluid and protein accumulates, causing </a:t>
            </a:r>
            <a:r>
              <a:rPr lang="en" dirty="0">
                <a:solidFill>
                  <a:srgbClr val="C00000"/>
                </a:solidFill>
              </a:rPr>
              <a:t>edema</a:t>
            </a:r>
          </a:p>
        </p:txBody>
      </p:sp>
      <p:sp>
        <p:nvSpPr>
          <p:cNvPr id="4" name="Slide Number Placeholder 3"/>
          <p:cNvSpPr>
            <a:spLocks noGrp="1"/>
          </p:cNvSpPr>
          <p:nvPr>
            <p:ph type="sldNum" sz="quarter" idx="12"/>
          </p:nvPr>
        </p:nvSpPr>
        <p:spPr/>
        <p:txBody>
          <a:bodyPr/>
          <a:lstStyle/>
          <a:p>
            <a:fld id="{A134EC62-E7B5-4728-A7FE-3758188B631D}" type="slidenum">
              <a:rPr lang="en-US" smtClean="0"/>
              <a:t>53</a:t>
            </a:fld>
            <a:endParaRPr lang="en-US"/>
          </a:p>
        </p:txBody>
      </p:sp>
    </p:spTree>
    <p:extLst>
      <p:ext uri="{BB962C8B-B14F-4D97-AF65-F5344CB8AC3E}">
        <p14:creationId xmlns:p14="http://schemas.microsoft.com/office/powerpoint/2010/main" val="1191719467"/>
      </p:ext>
    </p:extLst>
  </p:cSld>
  <p:clrMapOvr>
    <a:masterClrMapping/>
  </p:clrMapOvr>
  <mc:AlternateContent xmlns:mc="http://schemas.openxmlformats.org/markup-compatibility/2006" xmlns:p14="http://schemas.microsoft.com/office/powerpoint/2010/main">
    <mc:Choice Requires="p14">
      <p:transition spd="slow" p14:dur="2000" advTm="19981"/>
    </mc:Choice>
    <mc:Fallback xmlns="">
      <p:transition spd="slow" advTm="19981"/>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LYMPHODYNAMIC type of edema</a:t>
            </a:r>
            <a:endParaRPr lang="en-US" dirty="0"/>
          </a:p>
        </p:txBody>
      </p:sp>
      <p:sp>
        <p:nvSpPr>
          <p:cNvPr id="3" name="Content Placeholder 2"/>
          <p:cNvSpPr>
            <a:spLocks noGrp="1"/>
          </p:cNvSpPr>
          <p:nvPr>
            <p:ph idx="1"/>
          </p:nvPr>
        </p:nvSpPr>
        <p:spPr/>
        <p:txBody>
          <a:bodyPr>
            <a:normAutofit/>
          </a:bodyPr>
          <a:lstStyle/>
          <a:p>
            <a:pPr marL="0" indent="0">
              <a:buNone/>
            </a:pPr>
            <a:r>
              <a:rPr lang="en" dirty="0"/>
              <a:t>Damage to lymph flow can occur as a result of:</a:t>
            </a:r>
          </a:p>
          <a:p>
            <a:r>
              <a:rPr lang="en" dirty="0">
                <a:solidFill>
                  <a:srgbClr val="C00000"/>
                </a:solidFill>
              </a:rPr>
              <a:t>inflammatory processes </a:t>
            </a:r>
            <a:r>
              <a:rPr lang="en" dirty="0"/>
              <a:t>of lymphatic vessels</a:t>
            </a:r>
          </a:p>
          <a:p>
            <a:r>
              <a:rPr lang="en" dirty="0">
                <a:solidFill>
                  <a:srgbClr val="C00000"/>
                </a:solidFill>
              </a:rPr>
              <a:t>infiltration </a:t>
            </a:r>
            <a:r>
              <a:rPr lang="en" dirty="0"/>
              <a:t>of lymphatic vessels by tumor cells</a:t>
            </a:r>
          </a:p>
          <a:p>
            <a:r>
              <a:rPr lang="en" dirty="0"/>
              <a:t>after </a:t>
            </a:r>
            <a:r>
              <a:rPr lang="en" dirty="0">
                <a:solidFill>
                  <a:srgbClr val="C00000"/>
                </a:solidFill>
              </a:rPr>
              <a:t>surgical removal </a:t>
            </a:r>
            <a:r>
              <a:rPr lang="en" dirty="0"/>
              <a:t>of lymph glands and vessels</a:t>
            </a:r>
          </a:p>
          <a:p>
            <a:r>
              <a:rPr lang="en" dirty="0"/>
              <a:t>due to invasion of lymphatic vessels </a:t>
            </a:r>
            <a:r>
              <a:rPr lang="en" dirty="0">
                <a:solidFill>
                  <a:srgbClr val="C00000"/>
                </a:solidFill>
              </a:rPr>
              <a:t>by parasites </a:t>
            </a:r>
            <a:r>
              <a:rPr lang="en" dirty="0"/>
              <a:t>( </a:t>
            </a:r>
            <a:r>
              <a:rPr lang="en" i="1" dirty="0"/>
              <a:t>Wulchereria Bancrofti </a:t>
            </a:r>
            <a:r>
              <a:rPr lang="en" dirty="0"/>
              <a:t>) edema of the lower extremities occurs - </a:t>
            </a:r>
            <a:r>
              <a:rPr lang="en" dirty="0">
                <a:solidFill>
                  <a:srgbClr val="0070C0"/>
                </a:solidFill>
              </a:rPr>
              <a:t>elephantiasis</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54</a:t>
            </a:fld>
            <a:endParaRPr lang="en-US"/>
          </a:p>
        </p:txBody>
      </p:sp>
    </p:spTree>
    <p:extLst>
      <p:ext uri="{BB962C8B-B14F-4D97-AF65-F5344CB8AC3E}">
        <p14:creationId xmlns:p14="http://schemas.microsoft.com/office/powerpoint/2010/main" val="2522152155"/>
      </p:ext>
    </p:extLst>
  </p:cSld>
  <p:clrMapOvr>
    <a:masterClrMapping/>
  </p:clrMapOvr>
  <mc:AlternateContent xmlns:mc="http://schemas.openxmlformats.org/markup-compatibility/2006" xmlns:p14="http://schemas.microsoft.com/office/powerpoint/2010/main">
    <mc:Choice Requires="p14">
      <p:transition spd="slow" p14:dur="2000" advTm="37940"/>
    </mc:Choice>
    <mc:Fallback xmlns="">
      <p:transition spd="slow" advTm="3794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consequences of edema</a:t>
            </a:r>
            <a:endParaRPr lang="en-US" dirty="0"/>
          </a:p>
        </p:txBody>
      </p:sp>
      <p:sp>
        <p:nvSpPr>
          <p:cNvPr id="3" name="Content Placeholder 2"/>
          <p:cNvSpPr>
            <a:spLocks noGrp="1"/>
          </p:cNvSpPr>
          <p:nvPr>
            <p:ph idx="1"/>
          </p:nvPr>
        </p:nvSpPr>
        <p:spPr/>
        <p:txBody>
          <a:bodyPr/>
          <a:lstStyle/>
          <a:p>
            <a:r>
              <a:rPr lang="en" dirty="0"/>
              <a:t>Edemas cause a series of disorders, some of which are localized in the part of the body that is affected by the edema, while others are distributed throughout the body.</a:t>
            </a:r>
          </a:p>
          <a:p>
            <a:pPr marL="0" indent="0">
              <a:buNone/>
            </a:pPr>
            <a:r>
              <a:rPr lang="en" dirty="0"/>
              <a:t>The most important pathophysiological consequences of edema are:</a:t>
            </a:r>
          </a:p>
          <a:p>
            <a:pPr marL="0" indent="0">
              <a:buNone/>
            </a:pPr>
            <a:r>
              <a:rPr lang="en" dirty="0"/>
              <a:t> - </a:t>
            </a:r>
            <a:r>
              <a:rPr lang="en" dirty="0">
                <a:solidFill>
                  <a:srgbClr val="C00000"/>
                </a:solidFill>
              </a:rPr>
              <a:t>hypoxia </a:t>
            </a:r>
            <a:r>
              <a:rPr lang="en" dirty="0"/>
              <a:t>and insufficient energy generation in the affected tissue</a:t>
            </a:r>
          </a:p>
          <a:p>
            <a:pPr marL="0" indent="0">
              <a:buNone/>
            </a:pPr>
            <a:r>
              <a:rPr lang="en" dirty="0"/>
              <a:t> - tendency </a:t>
            </a:r>
            <a:r>
              <a:rPr lang="en" dirty="0">
                <a:solidFill>
                  <a:srgbClr val="C00000"/>
                </a:solidFill>
              </a:rPr>
              <a:t>for dehydration</a:t>
            </a:r>
          </a:p>
          <a:p>
            <a:pPr marL="0" indent="0">
              <a:buNone/>
            </a:pPr>
            <a:r>
              <a:rPr lang="en" dirty="0"/>
              <a:t> - other disorders (increase in body weight and disorders in the excretion of urine and sweat, occurrence of nocturnal urination and dark circles after waking up)</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55</a:t>
            </a:fld>
            <a:endParaRPr lang="en-US"/>
          </a:p>
        </p:txBody>
      </p:sp>
    </p:spTree>
    <p:extLst>
      <p:ext uri="{BB962C8B-B14F-4D97-AF65-F5344CB8AC3E}">
        <p14:creationId xmlns:p14="http://schemas.microsoft.com/office/powerpoint/2010/main" val="2614830721"/>
      </p:ext>
    </p:extLst>
  </p:cSld>
  <p:clrMapOvr>
    <a:masterClrMapping/>
  </p:clrMapOvr>
  <mc:AlternateContent xmlns:mc="http://schemas.openxmlformats.org/markup-compatibility/2006" xmlns:p14="http://schemas.microsoft.com/office/powerpoint/2010/main">
    <mc:Choice Requires="p14">
      <p:transition spd="slow" p14:dur="2000" advTm="27528"/>
    </mc:Choice>
    <mc:Fallback xmlns="">
      <p:transition spd="slow" advTm="27528"/>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edema</a:t>
            </a:r>
            <a:endParaRPr lang="en-US" dirty="0"/>
          </a:p>
        </p:txBody>
      </p:sp>
      <p:sp>
        <p:nvSpPr>
          <p:cNvPr id="3" name="Content Placeholder 2"/>
          <p:cNvSpPr>
            <a:spLocks noGrp="1"/>
          </p:cNvSpPr>
          <p:nvPr>
            <p:ph idx="1"/>
          </p:nvPr>
        </p:nvSpPr>
        <p:spPr/>
        <p:txBody>
          <a:bodyPr>
            <a:normAutofit/>
          </a:bodyPr>
          <a:lstStyle/>
          <a:p>
            <a:r>
              <a:rPr lang="en" dirty="0"/>
              <a:t>From a clinical aspect, edemas can be divided in relation to gravity dependence and distribution</a:t>
            </a:r>
          </a:p>
          <a:p>
            <a:r>
              <a:rPr lang="en" dirty="0"/>
              <a:t>in relation to dependence on gravity, edema can be:</a:t>
            </a:r>
          </a:p>
          <a:p>
            <a:pPr marL="0" indent="0">
              <a:buNone/>
            </a:pPr>
            <a:r>
              <a:rPr lang="en" dirty="0"/>
              <a:t> - </a:t>
            </a:r>
            <a:r>
              <a:rPr lang="en" dirty="0">
                <a:solidFill>
                  <a:srgbClr val="0070C0"/>
                </a:solidFill>
              </a:rPr>
              <a:t>gravitational </a:t>
            </a:r>
            <a:r>
              <a:rPr lang="en" dirty="0"/>
              <a:t>(testy) and</a:t>
            </a:r>
          </a:p>
          <a:p>
            <a:pPr marL="0" indent="0">
              <a:buNone/>
            </a:pPr>
            <a:r>
              <a:rPr lang="en" dirty="0"/>
              <a:t> - </a:t>
            </a:r>
            <a:r>
              <a:rPr lang="en" dirty="0">
                <a:solidFill>
                  <a:srgbClr val="0070C0"/>
                </a:solidFill>
              </a:rPr>
              <a:t>independent of gravity </a:t>
            </a:r>
            <a:r>
              <a:rPr lang="en" dirty="0"/>
              <a:t>(elastic, fleshy)</a:t>
            </a:r>
          </a:p>
        </p:txBody>
      </p:sp>
      <p:sp>
        <p:nvSpPr>
          <p:cNvPr id="4" name="Slide Number Placeholder 3"/>
          <p:cNvSpPr>
            <a:spLocks noGrp="1"/>
          </p:cNvSpPr>
          <p:nvPr>
            <p:ph type="sldNum" sz="quarter" idx="12"/>
          </p:nvPr>
        </p:nvSpPr>
        <p:spPr/>
        <p:txBody>
          <a:bodyPr/>
          <a:lstStyle/>
          <a:p>
            <a:fld id="{A134EC62-E7B5-4728-A7FE-3758188B631D}" type="slidenum">
              <a:rPr lang="en-US" smtClean="0"/>
              <a:t>56</a:t>
            </a:fld>
            <a:endParaRPr lang="en-US"/>
          </a:p>
        </p:txBody>
      </p:sp>
    </p:spTree>
    <p:extLst>
      <p:ext uri="{BB962C8B-B14F-4D97-AF65-F5344CB8AC3E}">
        <p14:creationId xmlns:p14="http://schemas.microsoft.com/office/powerpoint/2010/main" val="1890583505"/>
      </p:ext>
    </p:extLst>
  </p:cSld>
  <p:clrMapOvr>
    <a:masterClrMapping/>
  </p:clrMapOvr>
  <mc:AlternateContent xmlns:mc="http://schemas.openxmlformats.org/markup-compatibility/2006" xmlns:p14="http://schemas.microsoft.com/office/powerpoint/2010/main">
    <mc:Choice Requires="p14">
      <p:transition spd="slow" p14:dur="2000" advTm="18221"/>
    </mc:Choice>
    <mc:Fallback xmlns="">
      <p:transition spd="slow" advTm="1822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edema</a:t>
            </a:r>
            <a:endParaRPr lang="en-US" dirty="0"/>
          </a:p>
        </p:txBody>
      </p:sp>
      <p:sp>
        <p:nvSpPr>
          <p:cNvPr id="3" name="Content Placeholder 2"/>
          <p:cNvSpPr>
            <a:spLocks noGrp="1"/>
          </p:cNvSpPr>
          <p:nvPr>
            <p:ph idx="1"/>
          </p:nvPr>
        </p:nvSpPr>
        <p:spPr/>
        <p:txBody>
          <a:bodyPr>
            <a:normAutofit/>
          </a:bodyPr>
          <a:lstStyle/>
          <a:p>
            <a:r>
              <a:rPr lang="en" dirty="0">
                <a:solidFill>
                  <a:srgbClr val="C00000"/>
                </a:solidFill>
              </a:rPr>
              <a:t>gravitational edemas </a:t>
            </a:r>
            <a:r>
              <a:rPr lang="en" dirty="0"/>
              <a:t>are: </a:t>
            </a:r>
            <a:r>
              <a:rPr lang="en" dirty="0">
                <a:solidFill>
                  <a:srgbClr val="0070C0"/>
                </a:solidFill>
              </a:rPr>
              <a:t>hydrodynamic </a:t>
            </a:r>
            <a:r>
              <a:rPr lang="en" dirty="0"/>
              <a:t>and </a:t>
            </a:r>
            <a:r>
              <a:rPr lang="en" dirty="0">
                <a:solidFill>
                  <a:srgbClr val="0070C0"/>
                </a:solidFill>
              </a:rPr>
              <a:t>oncodynamic </a:t>
            </a:r>
            <a:r>
              <a:rPr lang="en" dirty="0"/>
              <a:t>edemas</a:t>
            </a:r>
          </a:p>
          <a:p>
            <a:r>
              <a:rPr lang="en" dirty="0">
                <a:solidFill>
                  <a:srgbClr val="C00000"/>
                </a:solidFill>
              </a:rPr>
              <a:t>gravity-independent edemas </a:t>
            </a:r>
            <a:r>
              <a:rPr lang="en" dirty="0"/>
              <a:t>are: </a:t>
            </a:r>
            <a:r>
              <a:rPr lang="en" dirty="0">
                <a:solidFill>
                  <a:srgbClr val="0070C0"/>
                </a:solidFill>
              </a:rPr>
              <a:t>lymphodynamic </a:t>
            </a:r>
            <a:r>
              <a:rPr lang="en" dirty="0"/>
              <a:t>and </a:t>
            </a:r>
            <a:r>
              <a:rPr lang="en" dirty="0">
                <a:solidFill>
                  <a:srgbClr val="0070C0"/>
                </a:solidFill>
              </a:rPr>
              <a:t>angiomural</a:t>
            </a:r>
          </a:p>
        </p:txBody>
      </p:sp>
      <p:sp>
        <p:nvSpPr>
          <p:cNvPr id="4" name="Slide Number Placeholder 3"/>
          <p:cNvSpPr>
            <a:spLocks noGrp="1"/>
          </p:cNvSpPr>
          <p:nvPr>
            <p:ph type="sldNum" sz="quarter" idx="12"/>
          </p:nvPr>
        </p:nvSpPr>
        <p:spPr/>
        <p:txBody>
          <a:bodyPr/>
          <a:lstStyle/>
          <a:p>
            <a:fld id="{A134EC62-E7B5-4728-A7FE-3758188B631D}" type="slidenum">
              <a:rPr lang="en-US" smtClean="0"/>
              <a:t>57</a:t>
            </a:fld>
            <a:endParaRPr lang="en-US"/>
          </a:p>
        </p:txBody>
      </p:sp>
    </p:spTree>
    <p:extLst>
      <p:ext uri="{BB962C8B-B14F-4D97-AF65-F5344CB8AC3E}">
        <p14:creationId xmlns:p14="http://schemas.microsoft.com/office/powerpoint/2010/main" val="110844601"/>
      </p:ext>
    </p:extLst>
  </p:cSld>
  <p:clrMapOvr>
    <a:masterClrMapping/>
  </p:clrMapOvr>
  <mc:AlternateContent xmlns:mc="http://schemas.openxmlformats.org/markup-compatibility/2006" xmlns:p14="http://schemas.microsoft.com/office/powerpoint/2010/main">
    <mc:Choice Requires="p14">
      <p:transition spd="slow" p14:dur="2000" advTm="13570"/>
    </mc:Choice>
    <mc:Fallback xmlns="">
      <p:transition spd="slow" advTm="1357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Clinical consequences of edema</a:t>
            </a:r>
            <a:endParaRPr lang="en-US" dirty="0"/>
          </a:p>
        </p:txBody>
      </p:sp>
      <p:sp>
        <p:nvSpPr>
          <p:cNvPr id="3" name="Content Placeholder 2"/>
          <p:cNvSpPr>
            <a:spLocks noGrp="1"/>
          </p:cNvSpPr>
          <p:nvPr>
            <p:ph idx="1"/>
          </p:nvPr>
        </p:nvSpPr>
        <p:spPr/>
        <p:txBody>
          <a:bodyPr/>
          <a:lstStyle/>
          <a:p>
            <a:pPr marL="0" indent="0">
              <a:buNone/>
            </a:pPr>
            <a:r>
              <a:rPr lang="en" dirty="0"/>
              <a:t>According to the prevalence, edema can be:</a:t>
            </a:r>
          </a:p>
          <a:p>
            <a:pPr marL="0" indent="0">
              <a:buNone/>
            </a:pPr>
            <a:r>
              <a:rPr lang="en" dirty="0"/>
              <a:t>- </a:t>
            </a:r>
            <a:r>
              <a:rPr lang="en" dirty="0">
                <a:solidFill>
                  <a:srgbClr val="0070C0"/>
                </a:solidFill>
              </a:rPr>
              <a:t>localized and</a:t>
            </a:r>
            <a:endParaRPr lang="en" dirty="0"/>
          </a:p>
          <a:p>
            <a:pPr marL="0" indent="0">
              <a:buNone/>
            </a:pPr>
            <a:r>
              <a:rPr lang="en" dirty="0"/>
              <a:t>- </a:t>
            </a:r>
            <a:r>
              <a:rPr lang="en" dirty="0">
                <a:solidFill>
                  <a:srgbClr val="0070C0"/>
                </a:solidFill>
              </a:rPr>
              <a:t>generalized </a:t>
            </a:r>
            <a:r>
              <a:rPr lang="en" dirty="0"/>
              <a:t>(whole body edema is called </a:t>
            </a:r>
            <a:r>
              <a:rPr lang="en" dirty="0">
                <a:solidFill>
                  <a:srgbClr val="C00000"/>
                </a:solidFill>
              </a:rPr>
              <a:t>anasarca </a:t>
            </a:r>
            <a:r>
              <a:rPr lang="en" dirty="0"/>
              <a:t>)</a:t>
            </a:r>
            <a:endParaRPr lang="en-U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58</a:t>
            </a:fld>
            <a:endParaRPr lang="en-US"/>
          </a:p>
        </p:txBody>
      </p:sp>
    </p:spTree>
    <p:extLst>
      <p:ext uri="{BB962C8B-B14F-4D97-AF65-F5344CB8AC3E}">
        <p14:creationId xmlns:p14="http://schemas.microsoft.com/office/powerpoint/2010/main" val="1202759806"/>
      </p:ext>
    </p:extLst>
  </p:cSld>
  <p:clrMapOvr>
    <a:masterClrMapping/>
  </p:clrMapOvr>
  <mc:AlternateContent xmlns:mc="http://schemas.openxmlformats.org/markup-compatibility/2006" xmlns:p14="http://schemas.microsoft.com/office/powerpoint/2010/main">
    <mc:Choice Requires="p14">
      <p:transition spd="slow" p14:dur="2000" advTm="9291"/>
    </mc:Choice>
    <mc:Fallback xmlns="">
      <p:transition spd="slow" advTm="9291"/>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Division of edema according to prevalence</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1795"/>
              </a:spcBef>
              <a:buNone/>
            </a:pPr>
            <a:r>
              <a:rPr lang="en" spc="-10" dirty="0">
                <a:cs typeface="Calibri"/>
              </a:rPr>
              <a:t>1. </a:t>
            </a:r>
            <a:r>
              <a:rPr lang="en" dirty="0">
                <a:solidFill>
                  <a:srgbClr val="0070C0"/>
                </a:solidFill>
                <a:cs typeface="Calibri"/>
              </a:rPr>
              <a:t>Localized</a:t>
            </a:r>
            <a:r>
              <a:rPr lang="en" spc="-65" dirty="0">
                <a:solidFill>
                  <a:srgbClr val="0070C0"/>
                </a:solidFill>
                <a:cs typeface="Calibri"/>
              </a:rPr>
              <a:t> </a:t>
            </a:r>
            <a:r>
              <a:rPr lang="en" dirty="0">
                <a:solidFill>
                  <a:srgbClr val="0070C0"/>
                </a:solidFill>
                <a:cs typeface="Calibri"/>
              </a:rPr>
              <a:t>edema</a:t>
            </a:r>
          </a:p>
          <a:p>
            <a:pPr>
              <a:lnSpc>
                <a:spcPct val="100000"/>
              </a:lnSpc>
              <a:spcBef>
                <a:spcPts val="35"/>
              </a:spcBef>
            </a:pPr>
            <a:endParaRPr lang="sr-Cyrl-RS" dirty="0">
              <a:cs typeface="Calibri"/>
            </a:endParaRPr>
          </a:p>
          <a:p>
            <a:pPr marL="355600" marR="9525" indent="-343535">
              <a:lnSpc>
                <a:spcPct val="79500"/>
              </a:lnSpc>
              <a:buFont typeface="Wingdings"/>
              <a:buChar char=""/>
              <a:tabLst>
                <a:tab pos="355600" algn="l"/>
                <a:tab pos="356235" algn="l"/>
              </a:tabLst>
            </a:pPr>
            <a:r>
              <a:rPr lang="en" spc="-10" dirty="0">
                <a:solidFill>
                  <a:srgbClr val="C00000"/>
                </a:solidFill>
                <a:cs typeface="Calibri"/>
              </a:rPr>
              <a:t>external </a:t>
            </a:r>
            <a:r>
              <a:rPr lang="en" spc="5" dirty="0">
                <a:cs typeface="Calibri"/>
              </a:rPr>
              <a:t>(inflammatory </a:t>
            </a:r>
            <a:r>
              <a:rPr lang="en" dirty="0">
                <a:cs typeface="Calibri"/>
              </a:rPr>
              <a:t>edema, </a:t>
            </a:r>
            <a:r>
              <a:rPr lang="en" spc="-10" dirty="0">
                <a:cs typeface="Calibri"/>
              </a:rPr>
              <a:t>traumatic </a:t>
            </a:r>
            <a:r>
              <a:rPr lang="en" spc="5" dirty="0">
                <a:cs typeface="Calibri"/>
              </a:rPr>
              <a:t>edema </a:t>
            </a:r>
            <a:r>
              <a:rPr lang="en" dirty="0">
                <a:cs typeface="Calibri"/>
              </a:rPr>
              <a:t>and burns, </a:t>
            </a:r>
            <a:r>
              <a:rPr lang="en" spc="-5" dirty="0">
                <a:cs typeface="Calibri"/>
              </a:rPr>
              <a:t>angioedema, larynx </a:t>
            </a:r>
            <a:r>
              <a:rPr lang="en" dirty="0">
                <a:cs typeface="Calibri"/>
              </a:rPr>
              <a:t>edema </a:t>
            </a:r>
            <a:r>
              <a:rPr lang="en" spc="-10" dirty="0">
                <a:cs typeface="Calibri"/>
              </a:rPr>
              <a:t>, </a:t>
            </a:r>
            <a:r>
              <a:rPr lang="en" spc="10" dirty="0">
                <a:cs typeface="Calibri"/>
              </a:rPr>
              <a:t>edema </a:t>
            </a:r>
            <a:r>
              <a:rPr lang="en" spc="5" dirty="0">
                <a:cs typeface="Calibri"/>
              </a:rPr>
              <a:t>due to </a:t>
            </a:r>
            <a:r>
              <a:rPr lang="en" spc="-5" dirty="0">
                <a:cs typeface="Calibri"/>
              </a:rPr>
              <a:t>obstruction of </a:t>
            </a:r>
            <a:r>
              <a:rPr lang="en" spc="-10" dirty="0">
                <a:cs typeface="Calibri"/>
              </a:rPr>
              <a:t>veins or lymphatic </a:t>
            </a:r>
            <a:r>
              <a:rPr lang="en" spc="-20" dirty="0">
                <a:cs typeface="Calibri"/>
              </a:rPr>
              <a:t>vessels)</a:t>
            </a:r>
            <a:endParaRPr lang="sr-Cyrl-RS" dirty="0">
              <a:cs typeface="Calibri"/>
            </a:endParaRPr>
          </a:p>
          <a:p>
            <a:pPr marL="355600" indent="-343535">
              <a:lnSpc>
                <a:spcPct val="100000"/>
              </a:lnSpc>
              <a:spcBef>
                <a:spcPts val="1705"/>
              </a:spcBef>
              <a:buFont typeface="Wingdings"/>
              <a:buChar char=""/>
              <a:tabLst>
                <a:tab pos="355600" algn="l"/>
                <a:tab pos="356235" algn="l"/>
              </a:tabLst>
            </a:pPr>
            <a:r>
              <a:rPr lang="en" spc="-10" dirty="0">
                <a:solidFill>
                  <a:srgbClr val="C00000"/>
                </a:solidFill>
                <a:cs typeface="Calibri"/>
              </a:rPr>
              <a:t>internal</a:t>
            </a:r>
            <a:r>
              <a:rPr lang="en" spc="-10" dirty="0">
                <a:cs typeface="Calibri"/>
              </a:rPr>
              <a:t> </a:t>
            </a:r>
            <a:r>
              <a:rPr lang="en" spc="5" dirty="0">
                <a:cs typeface="Calibri"/>
              </a:rPr>
              <a:t>(edema </a:t>
            </a:r>
            <a:r>
              <a:rPr lang="en" dirty="0">
                <a:cs typeface="Calibri"/>
              </a:rPr>
              <a:t>of some</a:t>
            </a:r>
            <a:r>
              <a:rPr lang="en" spc="-160" dirty="0">
                <a:cs typeface="Calibri"/>
              </a:rPr>
              <a:t> </a:t>
            </a:r>
            <a:r>
              <a:rPr lang="en" spc="-5" dirty="0">
                <a:cs typeface="Calibri"/>
              </a:rPr>
              <a:t>organs)</a:t>
            </a:r>
            <a:endParaRPr lang="sr-Cyrl-RS" dirty="0">
              <a:cs typeface="Calibri"/>
            </a:endParaRPr>
          </a:p>
          <a:p>
            <a:pPr>
              <a:lnSpc>
                <a:spcPct val="100000"/>
              </a:lnSpc>
              <a:spcBef>
                <a:spcPts val="30"/>
              </a:spcBef>
            </a:pPr>
            <a:endParaRPr lang="sr-Cyrl-RS" dirty="0">
              <a:cs typeface="Calibri"/>
            </a:endParaRPr>
          </a:p>
          <a:p>
            <a:pPr marL="0" indent="0">
              <a:lnSpc>
                <a:spcPct val="100000"/>
              </a:lnSpc>
              <a:spcBef>
                <a:spcPts val="5"/>
              </a:spcBef>
              <a:buNone/>
              <a:tabLst>
                <a:tab pos="384175" algn="l"/>
              </a:tabLst>
            </a:pPr>
            <a:r>
              <a:rPr lang="en" dirty="0">
                <a:cs typeface="Calibri"/>
              </a:rPr>
              <a:t>.</a:t>
            </a:r>
            <a:endParaRPr lang="sr-Cyrl-RS" dirty="0">
              <a:cs typeface="Calibri"/>
            </a:endParaRPr>
          </a:p>
          <a:p>
            <a:pPr>
              <a:lnSpc>
                <a:spcPct val="100000"/>
              </a:lnSpc>
              <a:spcBef>
                <a:spcPts val="30"/>
              </a:spcBef>
            </a:pP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59</a:t>
            </a:fld>
            <a:endParaRPr lang="en-US"/>
          </a:p>
        </p:txBody>
      </p:sp>
    </p:spTree>
    <p:extLst>
      <p:ext uri="{BB962C8B-B14F-4D97-AF65-F5344CB8AC3E}">
        <p14:creationId xmlns:p14="http://schemas.microsoft.com/office/powerpoint/2010/main" val="3361879641"/>
      </p:ext>
    </p:extLst>
  </p:cSld>
  <p:clrMapOvr>
    <a:masterClrMapping/>
  </p:clrMapOvr>
  <mc:AlternateContent xmlns:mc="http://schemas.openxmlformats.org/markup-compatibility/2006" xmlns:p14="http://schemas.microsoft.com/office/powerpoint/2010/main">
    <mc:Choice Requires="p14">
      <p:transition spd="slow" p14:dur="2000" advTm="51674"/>
    </mc:Choice>
    <mc:Fallback xmlns="">
      <p:transition spd="slow" advTm="5167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 dirty="0"/>
              <a:t>Distribution of body fluids</a:t>
            </a:r>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472623688"/>
              </p:ext>
            </p:extLst>
          </p:nvPr>
        </p:nvGraphicFramePr>
        <p:xfrm>
          <a:off x="2585155" y="2151945"/>
          <a:ext cx="6686197" cy="2895600"/>
        </p:xfrm>
        <a:graphic>
          <a:graphicData uri="http://schemas.openxmlformats.org/drawingml/2006/table">
            <a:tbl>
              <a:tblPr firstRow="1" bandRow="1">
                <a:tableStyleId>{5C22544A-7EE6-4342-B048-85BDC9FD1C3A}</a:tableStyleId>
              </a:tblPr>
              <a:tblGrid>
                <a:gridCol w="3923709">
                  <a:extLst>
                    <a:ext uri="{9D8B030D-6E8A-4147-A177-3AD203B41FA5}">
                      <a16:colId xmlns:a16="http://schemas.microsoft.com/office/drawing/2014/main" val="3142494148"/>
                    </a:ext>
                  </a:extLst>
                </a:gridCol>
                <a:gridCol w="1375013">
                  <a:extLst>
                    <a:ext uri="{9D8B030D-6E8A-4147-A177-3AD203B41FA5}">
                      <a16:colId xmlns:a16="http://schemas.microsoft.com/office/drawing/2014/main" val="2238359256"/>
                    </a:ext>
                  </a:extLst>
                </a:gridCol>
                <a:gridCol w="1387475">
                  <a:extLst>
                    <a:ext uri="{9D8B030D-6E8A-4147-A177-3AD203B41FA5}">
                      <a16:colId xmlns:a16="http://schemas.microsoft.com/office/drawing/2014/main" val="334254731"/>
                    </a:ext>
                  </a:extLst>
                </a:gridCol>
              </a:tblGrid>
              <a:tr h="370840">
                <a:tc>
                  <a:txBody>
                    <a:bodyPr/>
                    <a:lstStyle/>
                    <a:p>
                      <a:pPr algn="ctr"/>
                      <a:r>
                        <a:rPr lang="en" sz="2200" dirty="0"/>
                        <a:t>BODY </a:t>
                      </a:r>
                      <a:r>
                        <a:rPr lang="en" sz="2200" baseline="0" dirty="0"/>
                        <a:t>FLUID</a:t>
                      </a:r>
                      <a:endParaRPr lang="en-US" sz="2200" dirty="0"/>
                    </a:p>
                  </a:txBody>
                  <a:tcPr/>
                </a:tc>
                <a:tc>
                  <a:txBody>
                    <a:bodyPr/>
                    <a:lstStyle/>
                    <a:p>
                      <a:pPr algn="ctr"/>
                      <a:r>
                        <a:rPr lang="en" sz="2200" dirty="0"/>
                        <a:t>% BODY MASS</a:t>
                      </a:r>
                      <a:endParaRPr lang="en-US" sz="2200" dirty="0"/>
                    </a:p>
                  </a:txBody>
                  <a:tcPr/>
                </a:tc>
                <a:tc>
                  <a:txBody>
                    <a:bodyPr/>
                    <a:lstStyle/>
                    <a:p>
                      <a:pPr algn="ctr"/>
                      <a:r>
                        <a:rPr lang="en" sz="2200" dirty="0"/>
                        <a:t>VOLUME </a:t>
                      </a:r>
                      <a:r>
                        <a:rPr lang="en" sz="2200" baseline="0" dirty="0"/>
                        <a:t>( </a:t>
                      </a:r>
                      <a:r>
                        <a:rPr lang="en" sz="2200" i="1" baseline="0" dirty="0"/>
                        <a:t>l </a:t>
                      </a:r>
                      <a:r>
                        <a:rPr lang="en" sz="2200" baseline="0" dirty="0"/>
                        <a:t>)</a:t>
                      </a:r>
                      <a:endParaRPr lang="en-US" sz="2200" dirty="0"/>
                    </a:p>
                  </a:txBody>
                  <a:tcPr/>
                </a:tc>
                <a:extLst>
                  <a:ext uri="{0D108BD9-81ED-4DB2-BD59-A6C34878D82A}">
                    <a16:rowId xmlns:a16="http://schemas.microsoft.com/office/drawing/2014/main" val="4069535978"/>
                  </a:ext>
                </a:extLst>
              </a:tr>
              <a:tr h="370840">
                <a:tc>
                  <a:txBody>
                    <a:bodyPr/>
                    <a:lstStyle/>
                    <a:p>
                      <a:r>
                        <a:rPr lang="en" sz="2200" dirty="0"/>
                        <a:t>Intracellular </a:t>
                      </a:r>
                      <a:r>
                        <a:rPr lang="en" sz="2200" baseline="0" dirty="0"/>
                        <a:t>fluid</a:t>
                      </a:r>
                      <a:endParaRPr lang="en-US" sz="2200" dirty="0"/>
                    </a:p>
                  </a:txBody>
                  <a:tcPr/>
                </a:tc>
                <a:tc>
                  <a:txBody>
                    <a:bodyPr/>
                    <a:lstStyle/>
                    <a:p>
                      <a:pPr algn="ctr"/>
                      <a:r>
                        <a:rPr lang="en" sz="2200" dirty="0"/>
                        <a:t>40</a:t>
                      </a:r>
                      <a:endParaRPr lang="en-US" sz="2200" dirty="0"/>
                    </a:p>
                  </a:txBody>
                  <a:tcPr/>
                </a:tc>
                <a:tc>
                  <a:txBody>
                    <a:bodyPr/>
                    <a:lstStyle/>
                    <a:p>
                      <a:pPr algn="ctr"/>
                      <a:r>
                        <a:rPr lang="en" sz="2200" dirty="0"/>
                        <a:t>28</a:t>
                      </a:r>
                      <a:endParaRPr lang="en-US" sz="2200" dirty="0"/>
                    </a:p>
                  </a:txBody>
                  <a:tcPr/>
                </a:tc>
                <a:extLst>
                  <a:ext uri="{0D108BD9-81ED-4DB2-BD59-A6C34878D82A}">
                    <a16:rowId xmlns:a16="http://schemas.microsoft.com/office/drawing/2014/main" val="3979872069"/>
                  </a:ext>
                </a:extLst>
              </a:tr>
              <a:tr h="370840">
                <a:tc>
                  <a:txBody>
                    <a:bodyPr/>
                    <a:lstStyle/>
                    <a:p>
                      <a:r>
                        <a:rPr lang="en" sz="2200" dirty="0"/>
                        <a:t>Extracellular fluid</a:t>
                      </a:r>
                      <a:endParaRPr lang="en-US" sz="2200" dirty="0"/>
                    </a:p>
                  </a:txBody>
                  <a:tcPr/>
                </a:tc>
                <a:tc>
                  <a:txBody>
                    <a:bodyPr/>
                    <a:lstStyle/>
                    <a:p>
                      <a:pPr algn="ctr"/>
                      <a:r>
                        <a:rPr lang="en" sz="2200" dirty="0"/>
                        <a:t>20</a:t>
                      </a:r>
                      <a:endParaRPr lang="en-US" sz="2200" dirty="0"/>
                    </a:p>
                  </a:txBody>
                  <a:tcPr/>
                </a:tc>
                <a:tc>
                  <a:txBody>
                    <a:bodyPr/>
                    <a:lstStyle/>
                    <a:p>
                      <a:pPr algn="ctr"/>
                      <a:r>
                        <a:rPr lang="en" sz="2200" dirty="0"/>
                        <a:t>14</a:t>
                      </a:r>
                      <a:endParaRPr lang="en-US" sz="2200" dirty="0"/>
                    </a:p>
                  </a:txBody>
                  <a:tcPr/>
                </a:tc>
                <a:extLst>
                  <a:ext uri="{0D108BD9-81ED-4DB2-BD59-A6C34878D82A}">
                    <a16:rowId xmlns:a16="http://schemas.microsoft.com/office/drawing/2014/main" val="419947164"/>
                  </a:ext>
                </a:extLst>
              </a:tr>
              <a:tr h="370840">
                <a:tc>
                  <a:txBody>
                    <a:bodyPr/>
                    <a:lstStyle/>
                    <a:p>
                      <a:pPr marL="285750" indent="-285750">
                        <a:buFont typeface="Arial" panose="020B0604020202020204" pitchFamily="34" charset="0"/>
                        <a:buChar char="•"/>
                      </a:pPr>
                      <a:r>
                        <a:rPr lang="en" sz="2200" dirty="0"/>
                        <a:t>interstitial fluid</a:t>
                      </a:r>
                      <a:endParaRPr lang="en-US" sz="2200" dirty="0"/>
                    </a:p>
                  </a:txBody>
                  <a:tcPr/>
                </a:tc>
                <a:tc>
                  <a:txBody>
                    <a:bodyPr/>
                    <a:lstStyle/>
                    <a:p>
                      <a:pPr algn="ctr"/>
                      <a:r>
                        <a:rPr lang="en" sz="2200" dirty="0"/>
                        <a:t>15</a:t>
                      </a:r>
                      <a:endParaRPr lang="en-US" sz="2200" dirty="0"/>
                    </a:p>
                  </a:txBody>
                  <a:tcPr/>
                </a:tc>
                <a:tc>
                  <a:txBody>
                    <a:bodyPr/>
                    <a:lstStyle/>
                    <a:p>
                      <a:pPr algn="ctr"/>
                      <a:r>
                        <a:rPr lang="en" sz="2200" dirty="0"/>
                        <a:t>11</a:t>
                      </a:r>
                      <a:endParaRPr lang="en-US" sz="2200" dirty="0"/>
                    </a:p>
                  </a:txBody>
                  <a:tcPr/>
                </a:tc>
                <a:extLst>
                  <a:ext uri="{0D108BD9-81ED-4DB2-BD59-A6C34878D82A}">
                    <a16:rowId xmlns:a16="http://schemas.microsoft.com/office/drawing/2014/main" val="1336941848"/>
                  </a:ext>
                </a:extLst>
              </a:tr>
              <a:tr h="370840">
                <a:tc>
                  <a:txBody>
                    <a:bodyPr/>
                    <a:lstStyle/>
                    <a:p>
                      <a:pPr marL="285750" indent="-285750">
                        <a:buFont typeface="Arial" panose="020B0604020202020204" pitchFamily="34" charset="0"/>
                        <a:buChar char="•"/>
                      </a:pPr>
                      <a:r>
                        <a:rPr lang="en" sz="2200" dirty="0"/>
                        <a:t>intravascular </a:t>
                      </a:r>
                      <a:r>
                        <a:rPr lang="en" sz="2200" baseline="0" dirty="0"/>
                        <a:t>fluid</a:t>
                      </a:r>
                      <a:endParaRPr lang="en-US" sz="2200" dirty="0"/>
                    </a:p>
                  </a:txBody>
                  <a:tcPr/>
                </a:tc>
                <a:tc>
                  <a:txBody>
                    <a:bodyPr/>
                    <a:lstStyle/>
                    <a:p>
                      <a:pPr algn="ctr"/>
                      <a:r>
                        <a:rPr lang="en" sz="2200" dirty="0"/>
                        <a:t>5</a:t>
                      </a:r>
                      <a:endParaRPr lang="en-US" sz="2200" dirty="0"/>
                    </a:p>
                  </a:txBody>
                  <a:tcPr/>
                </a:tc>
                <a:tc>
                  <a:txBody>
                    <a:bodyPr/>
                    <a:lstStyle/>
                    <a:p>
                      <a:pPr algn="ctr"/>
                      <a:r>
                        <a:rPr lang="en" sz="2200" dirty="0"/>
                        <a:t>3</a:t>
                      </a:r>
                      <a:endParaRPr lang="en-US" sz="2200" dirty="0"/>
                    </a:p>
                  </a:txBody>
                  <a:tcPr/>
                </a:tc>
                <a:extLst>
                  <a:ext uri="{0D108BD9-81ED-4DB2-BD59-A6C34878D82A}">
                    <a16:rowId xmlns:a16="http://schemas.microsoft.com/office/drawing/2014/main" val="2497971186"/>
                  </a:ext>
                </a:extLst>
              </a:tr>
              <a:tr h="370840">
                <a:tc>
                  <a:txBody>
                    <a:bodyPr/>
                    <a:lstStyle/>
                    <a:p>
                      <a:r>
                        <a:rPr lang="en" sz="2200" dirty="0"/>
                        <a:t>Total body water</a:t>
                      </a:r>
                      <a:endParaRPr lang="en-US" sz="2200" dirty="0"/>
                    </a:p>
                  </a:txBody>
                  <a:tcPr/>
                </a:tc>
                <a:tc>
                  <a:txBody>
                    <a:bodyPr/>
                    <a:lstStyle/>
                    <a:p>
                      <a:pPr algn="ctr"/>
                      <a:r>
                        <a:rPr lang="en" sz="2200" dirty="0"/>
                        <a:t>60</a:t>
                      </a:r>
                      <a:endParaRPr lang="en-US" sz="2200" dirty="0"/>
                    </a:p>
                  </a:txBody>
                  <a:tcPr/>
                </a:tc>
                <a:tc>
                  <a:txBody>
                    <a:bodyPr/>
                    <a:lstStyle/>
                    <a:p>
                      <a:pPr algn="ctr"/>
                      <a:r>
                        <a:rPr lang="en" sz="2200" dirty="0"/>
                        <a:t>42</a:t>
                      </a:r>
                      <a:endParaRPr lang="en-US" sz="2200" dirty="0"/>
                    </a:p>
                  </a:txBody>
                  <a:tcPr/>
                </a:tc>
                <a:extLst>
                  <a:ext uri="{0D108BD9-81ED-4DB2-BD59-A6C34878D82A}">
                    <a16:rowId xmlns:a16="http://schemas.microsoft.com/office/drawing/2014/main" val="110601732"/>
                  </a:ext>
                </a:extLst>
              </a:tr>
            </a:tbl>
          </a:graphicData>
        </a:graphic>
      </p:graphicFrame>
      <p:sp>
        <p:nvSpPr>
          <p:cNvPr id="2" name="Slide Number Placeholder 1"/>
          <p:cNvSpPr>
            <a:spLocks noGrp="1"/>
          </p:cNvSpPr>
          <p:nvPr>
            <p:ph type="sldNum" sz="quarter" idx="12"/>
          </p:nvPr>
        </p:nvSpPr>
        <p:spPr/>
        <p:txBody>
          <a:bodyPr/>
          <a:lstStyle/>
          <a:p>
            <a:fld id="{A134EC62-E7B5-4728-A7FE-3758188B631D}" type="slidenum">
              <a:rPr lang="en-US" smtClean="0"/>
              <a:t>6</a:t>
            </a:fld>
            <a:endParaRPr lang="en-US"/>
          </a:p>
        </p:txBody>
      </p:sp>
    </p:spTree>
    <p:extLst>
      <p:ext uri="{BB962C8B-B14F-4D97-AF65-F5344CB8AC3E}">
        <p14:creationId xmlns:p14="http://schemas.microsoft.com/office/powerpoint/2010/main" val="1278058265"/>
      </p:ext>
    </p:extLst>
  </p:cSld>
  <p:clrMapOvr>
    <a:masterClrMapping/>
  </p:clrMapOvr>
  <mc:AlternateContent xmlns:mc="http://schemas.openxmlformats.org/markup-compatibility/2006" xmlns:p14="http://schemas.microsoft.com/office/powerpoint/2010/main">
    <mc:Choice Requires="p14">
      <p:transition spd="slow" p14:dur="2000" advTm="9420"/>
    </mc:Choice>
    <mc:Fallback xmlns="">
      <p:transition spd="slow" advTm="942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Comparative characteristics of exudates and transudates</a:t>
            </a:r>
            <a:endParaRPr lang="en-US" dirty="0"/>
          </a:p>
        </p:txBody>
      </p:sp>
      <p:graphicFrame>
        <p:nvGraphicFramePr>
          <p:cNvPr id="4" name="object 3"/>
          <p:cNvGraphicFramePr>
            <a:graphicFrameLocks noGrp="1"/>
          </p:cNvGraphicFramePr>
          <p:nvPr>
            <p:extLst>
              <p:ext uri="{D42A27DB-BD31-4B8C-83A1-F6EECF244321}">
                <p14:modId xmlns:p14="http://schemas.microsoft.com/office/powerpoint/2010/main" val="1995509343"/>
              </p:ext>
            </p:extLst>
          </p:nvPr>
        </p:nvGraphicFramePr>
        <p:xfrm>
          <a:off x="1690687" y="2414587"/>
          <a:ext cx="8077200" cy="3344926"/>
        </p:xfrm>
        <a:graphic>
          <a:graphicData uri="http://schemas.openxmlformats.org/drawingml/2006/table">
            <a:tbl>
              <a:tblPr firstRow="1" bandRow="1">
                <a:tableStyleId>{2D5ABB26-0587-4C30-8999-92F81FD0307C}</a:tableStyleId>
              </a:tblPr>
              <a:tblGrid>
                <a:gridCol w="2692400">
                  <a:extLst>
                    <a:ext uri="{9D8B030D-6E8A-4147-A177-3AD203B41FA5}">
                      <a16:colId xmlns:a16="http://schemas.microsoft.com/office/drawing/2014/main" val="20000"/>
                    </a:ext>
                  </a:extLst>
                </a:gridCol>
                <a:gridCol w="2692400">
                  <a:extLst>
                    <a:ext uri="{9D8B030D-6E8A-4147-A177-3AD203B41FA5}">
                      <a16:colId xmlns:a16="http://schemas.microsoft.com/office/drawing/2014/main" val="20001"/>
                    </a:ext>
                  </a:extLst>
                </a:gridCol>
                <a:gridCol w="2692400">
                  <a:extLst>
                    <a:ext uri="{9D8B030D-6E8A-4147-A177-3AD203B41FA5}">
                      <a16:colId xmlns:a16="http://schemas.microsoft.com/office/drawing/2014/main" val="20002"/>
                    </a:ext>
                  </a:extLst>
                </a:gridCol>
              </a:tblGrid>
              <a:tr h="481065">
                <a:tc>
                  <a:txBody>
                    <a:bodyPr/>
                    <a:lstStyle/>
                    <a:p>
                      <a:pPr marR="457834" algn="r">
                        <a:lnSpc>
                          <a:spcPct val="100000"/>
                        </a:lnSpc>
                        <a:spcBef>
                          <a:spcPts val="254"/>
                        </a:spcBef>
                      </a:pPr>
                      <a:r>
                        <a:rPr sz="2000" b="1" spc="-15" dirty="0">
                          <a:latin typeface="Calibri"/>
                          <a:cs typeface="Calibri"/>
                        </a:rPr>
                        <a:t>Characteristics </a:t>
                      </a:r>
                      <a:endParaRPr sz="2000" dirty="0">
                        <a:latin typeface="Calibri"/>
                        <a:cs typeface="Calibri"/>
                      </a:endParaRPr>
                    </a:p>
                  </a:txBody>
                  <a:tcPr marL="0" marR="0" marT="32384" marB="0">
                    <a:lnL w="28575">
                      <a:solidFill>
                        <a:srgbClr val="000000"/>
                      </a:solidFill>
                      <a:prstDash val="solid"/>
                    </a:lnL>
                    <a:lnR w="19050">
                      <a:solidFill>
                        <a:srgbClr val="000000"/>
                      </a:solidFill>
                      <a:prstDash val="solid"/>
                    </a:lnR>
                    <a:lnT w="28575">
                      <a:solidFill>
                        <a:srgbClr val="000000"/>
                      </a:solidFill>
                      <a:prstDash val="solid"/>
                    </a:lnT>
                    <a:lnB w="19050">
                      <a:solidFill>
                        <a:srgbClr val="000000"/>
                      </a:solidFill>
                      <a:prstDash val="solid"/>
                    </a:lnB>
                  </a:tcPr>
                </a:tc>
                <a:tc>
                  <a:txBody>
                    <a:bodyPr/>
                    <a:lstStyle/>
                    <a:p>
                      <a:pPr algn="ctr">
                        <a:lnSpc>
                          <a:spcPct val="100000"/>
                        </a:lnSpc>
                        <a:spcBef>
                          <a:spcPts val="235"/>
                        </a:spcBef>
                      </a:pPr>
                      <a:r>
                        <a:rPr sz="2400" b="1" spc="-10" dirty="0">
                          <a:latin typeface="Calibri"/>
                          <a:cs typeface="Calibri"/>
                        </a:rPr>
                        <a:t>Exudate</a:t>
                      </a:r>
                      <a:endParaRPr sz="2400" dirty="0">
                        <a:latin typeface="Calibri"/>
                        <a:cs typeface="Calibri"/>
                      </a:endParaRPr>
                    </a:p>
                  </a:txBody>
                  <a:tcPr marL="0" marR="0" marT="29845" marB="0">
                    <a:lnL w="19050">
                      <a:solidFill>
                        <a:srgbClr val="000000"/>
                      </a:solidFill>
                      <a:prstDash val="solid"/>
                    </a:lnL>
                    <a:lnR w="19050">
                      <a:solidFill>
                        <a:srgbClr val="000000"/>
                      </a:solidFill>
                      <a:prstDash val="solid"/>
                    </a:lnR>
                    <a:lnT w="28575">
                      <a:solidFill>
                        <a:srgbClr val="000000"/>
                      </a:solidFill>
                      <a:prstDash val="solid"/>
                    </a:lnT>
                    <a:lnB w="19050">
                      <a:solidFill>
                        <a:srgbClr val="000000"/>
                      </a:solidFill>
                      <a:prstDash val="solid"/>
                    </a:lnB>
                    <a:solidFill>
                      <a:srgbClr val="FCFBF9"/>
                    </a:solidFill>
                  </a:tcPr>
                </a:tc>
                <a:tc>
                  <a:txBody>
                    <a:bodyPr/>
                    <a:lstStyle/>
                    <a:p>
                      <a:pPr marL="5080" algn="ctr">
                        <a:lnSpc>
                          <a:spcPct val="100000"/>
                        </a:lnSpc>
                        <a:spcBef>
                          <a:spcPts val="235"/>
                        </a:spcBef>
                      </a:pPr>
                      <a:r>
                        <a:rPr sz="2400" b="1" spc="-30" dirty="0">
                          <a:latin typeface="Calibri"/>
                          <a:cs typeface="Calibri"/>
                        </a:rPr>
                        <a:t>Transudate</a:t>
                      </a:r>
                      <a:endParaRPr sz="2400" dirty="0">
                        <a:latin typeface="Calibri"/>
                        <a:cs typeface="Calibri"/>
                      </a:endParaRPr>
                    </a:p>
                  </a:txBody>
                  <a:tcPr marL="0" marR="0" marT="29845" marB="0">
                    <a:lnL w="19050">
                      <a:solidFill>
                        <a:srgbClr val="000000"/>
                      </a:solidFill>
                      <a:prstDash val="solid"/>
                    </a:lnL>
                    <a:lnR w="28575">
                      <a:solidFill>
                        <a:srgbClr val="000000"/>
                      </a:solidFill>
                      <a:prstDash val="solid"/>
                    </a:lnR>
                    <a:lnT w="28575">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0"/>
                  </a:ext>
                </a:extLst>
              </a:tr>
              <a:tr h="577870">
                <a:tc>
                  <a:txBody>
                    <a:bodyPr/>
                    <a:lstStyle/>
                    <a:p>
                      <a:pPr marL="673735">
                        <a:lnSpc>
                          <a:spcPct val="100000"/>
                        </a:lnSpc>
                        <a:spcBef>
                          <a:spcPts val="235"/>
                        </a:spcBef>
                      </a:pPr>
                      <a:r>
                        <a:rPr sz="1800" b="1" spc="-5" dirty="0">
                          <a:latin typeface="Calibri"/>
                          <a:cs typeface="Calibri"/>
                        </a:rPr>
                        <a:t>Spec.</a:t>
                      </a:r>
                      <a:r>
                        <a:rPr sz="1800" b="1" dirty="0">
                          <a:latin typeface="Calibri"/>
                          <a:cs typeface="Calibri"/>
                        </a:rPr>
                        <a:t> </a:t>
                      </a:r>
                      <a:r>
                        <a:rPr sz="1800" b="1" spc="-10" dirty="0">
                          <a:latin typeface="Calibri"/>
                          <a:cs typeface="Calibri"/>
                        </a:rPr>
                        <a:t>Weight</a:t>
                      </a:r>
                      <a:endParaRPr sz="1800" dirty="0">
                        <a:latin typeface="Calibri"/>
                        <a:cs typeface="Calibri"/>
                      </a:endParaRPr>
                    </a:p>
                  </a:txBody>
                  <a:tcPr marL="0" marR="0" marT="29845" marB="0">
                    <a:lnL w="28575">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6985" algn="ctr">
                        <a:lnSpc>
                          <a:spcPct val="100000"/>
                        </a:lnSpc>
                        <a:spcBef>
                          <a:spcPts val="235"/>
                        </a:spcBef>
                      </a:pPr>
                      <a:r>
                        <a:rPr sz="1800" dirty="0">
                          <a:latin typeface="Calibri"/>
                          <a:cs typeface="Calibri"/>
                        </a:rPr>
                        <a:t>&gt;</a:t>
                      </a:r>
                      <a:r>
                        <a:rPr sz="1800" spc="-40" dirty="0">
                          <a:latin typeface="Calibri"/>
                          <a:cs typeface="Calibri"/>
                        </a:rPr>
                        <a:t> </a:t>
                      </a:r>
                      <a:r>
                        <a:rPr sz="1800" spc="-10" dirty="0">
                          <a:latin typeface="Calibri"/>
                          <a:cs typeface="Calibri"/>
                        </a:rPr>
                        <a:t>1015</a:t>
                      </a:r>
                      <a:endParaRPr sz="1800" dirty="0">
                        <a:latin typeface="Calibri"/>
                        <a:cs typeface="Calibri"/>
                      </a:endParaRPr>
                    </a:p>
                  </a:txBody>
                  <a:tcPr marL="0" marR="0" marT="29845"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CFBF9"/>
                    </a:solidFill>
                  </a:tcPr>
                </a:tc>
                <a:tc>
                  <a:txBody>
                    <a:bodyPr/>
                    <a:lstStyle/>
                    <a:p>
                      <a:pPr marL="12700" algn="ctr">
                        <a:lnSpc>
                          <a:spcPct val="100000"/>
                        </a:lnSpc>
                        <a:spcBef>
                          <a:spcPts val="235"/>
                        </a:spcBef>
                      </a:pPr>
                      <a:r>
                        <a:rPr sz="1800" dirty="0">
                          <a:latin typeface="Calibri"/>
                          <a:cs typeface="Calibri"/>
                        </a:rPr>
                        <a:t>&lt;</a:t>
                      </a:r>
                      <a:r>
                        <a:rPr sz="1800" spc="-40" dirty="0">
                          <a:latin typeface="Calibri"/>
                          <a:cs typeface="Calibri"/>
                        </a:rPr>
                        <a:t> </a:t>
                      </a:r>
                      <a:r>
                        <a:rPr sz="1800" spc="-10" dirty="0">
                          <a:latin typeface="Calibri"/>
                          <a:cs typeface="Calibri"/>
                        </a:rPr>
                        <a:t>1015</a:t>
                      </a:r>
                      <a:endParaRPr sz="1800" dirty="0">
                        <a:latin typeface="Calibri"/>
                        <a:cs typeface="Calibri"/>
                      </a:endParaRPr>
                    </a:p>
                  </a:txBody>
                  <a:tcPr marL="0" marR="0" marT="29845" marB="0">
                    <a:lnL w="19050">
                      <a:solidFill>
                        <a:srgbClr val="000000"/>
                      </a:solidFill>
                      <a:prstDash val="solid"/>
                    </a:lnL>
                    <a:lnR w="28575">
                      <a:solidFill>
                        <a:srgbClr val="000000"/>
                      </a:solidFill>
                      <a:prstDash val="solid"/>
                    </a:lnR>
                    <a:lnT w="19050">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1"/>
                  </a:ext>
                </a:extLst>
              </a:tr>
              <a:tr h="479419">
                <a:tc>
                  <a:txBody>
                    <a:bodyPr/>
                    <a:lstStyle/>
                    <a:p>
                      <a:pPr marL="568960">
                        <a:lnSpc>
                          <a:spcPct val="100000"/>
                        </a:lnSpc>
                        <a:spcBef>
                          <a:spcPts val="244"/>
                        </a:spcBef>
                      </a:pPr>
                      <a:r>
                        <a:rPr sz="1800" b="1" spc="-5" dirty="0">
                          <a:latin typeface="Calibri"/>
                          <a:cs typeface="Calibri"/>
                        </a:rPr>
                        <a:t>Conc.</a:t>
                      </a:r>
                      <a:r>
                        <a:rPr sz="1800" b="1" spc="-65" dirty="0">
                          <a:latin typeface="Calibri"/>
                          <a:cs typeface="Calibri"/>
                        </a:rPr>
                        <a:t> </a:t>
                      </a:r>
                      <a:r>
                        <a:rPr sz="1800" b="1" spc="-10" dirty="0">
                          <a:latin typeface="Calibri"/>
                          <a:cs typeface="Calibri"/>
                        </a:rPr>
                        <a:t>protein</a:t>
                      </a:r>
                      <a:endParaRPr sz="1800" dirty="0">
                        <a:latin typeface="Calibri"/>
                        <a:cs typeface="Calibri"/>
                      </a:endParaRPr>
                    </a:p>
                  </a:txBody>
                  <a:tcPr marL="0" marR="0" marT="31114" marB="0">
                    <a:lnL w="28575">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algn="ctr">
                        <a:lnSpc>
                          <a:spcPct val="100000"/>
                        </a:lnSpc>
                        <a:spcBef>
                          <a:spcPts val="244"/>
                        </a:spcBef>
                      </a:pPr>
                      <a:r>
                        <a:rPr sz="1800" dirty="0">
                          <a:latin typeface="Calibri"/>
                          <a:cs typeface="Calibri"/>
                        </a:rPr>
                        <a:t>&gt; </a:t>
                      </a:r>
                      <a:r>
                        <a:rPr sz="1800" spc="-10" dirty="0">
                          <a:latin typeface="Calibri"/>
                          <a:cs typeface="Calibri"/>
                        </a:rPr>
                        <a:t>30 </a:t>
                      </a:r>
                      <a:r>
                        <a:rPr sz="1800" spc="5" dirty="0">
                          <a:latin typeface="Calibri"/>
                          <a:cs typeface="Calibri"/>
                        </a:rPr>
                        <a:t>g/l</a:t>
                      </a:r>
                      <a:endParaRPr sz="1800" dirty="0">
                        <a:latin typeface="Calibri"/>
                        <a:cs typeface="Calibri"/>
                      </a:endParaRPr>
                    </a:p>
                  </a:txBody>
                  <a:tcPr marL="0" marR="0" marT="3111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CFBF9"/>
                    </a:solidFill>
                  </a:tcPr>
                </a:tc>
                <a:tc>
                  <a:txBody>
                    <a:bodyPr/>
                    <a:lstStyle/>
                    <a:p>
                      <a:pPr algn="ctr">
                        <a:lnSpc>
                          <a:spcPct val="100000"/>
                        </a:lnSpc>
                        <a:spcBef>
                          <a:spcPts val="244"/>
                        </a:spcBef>
                      </a:pPr>
                      <a:r>
                        <a:rPr sz="1800" dirty="0">
                          <a:latin typeface="Calibri"/>
                          <a:cs typeface="Calibri"/>
                        </a:rPr>
                        <a:t>&lt; </a:t>
                      </a:r>
                      <a:r>
                        <a:rPr sz="1800" spc="-10" dirty="0">
                          <a:latin typeface="Calibri"/>
                          <a:cs typeface="Calibri"/>
                        </a:rPr>
                        <a:t>20</a:t>
                      </a:r>
                      <a:r>
                        <a:rPr sz="1800" spc="-15" dirty="0">
                          <a:latin typeface="Calibri"/>
                          <a:cs typeface="Calibri"/>
                        </a:rPr>
                        <a:t> </a:t>
                      </a:r>
                      <a:r>
                        <a:rPr sz="1800" spc="10" dirty="0">
                          <a:latin typeface="Calibri"/>
                          <a:cs typeface="Calibri"/>
                        </a:rPr>
                        <a:t>g/l</a:t>
                      </a:r>
                      <a:endParaRPr sz="1800" dirty="0">
                        <a:latin typeface="Calibri"/>
                        <a:cs typeface="Calibri"/>
                      </a:endParaRPr>
                    </a:p>
                  </a:txBody>
                  <a:tcPr marL="0" marR="0" marT="31114" marB="0">
                    <a:lnL w="19050">
                      <a:solidFill>
                        <a:srgbClr val="000000"/>
                      </a:solidFill>
                      <a:prstDash val="solid"/>
                    </a:lnL>
                    <a:lnR w="28575">
                      <a:solidFill>
                        <a:srgbClr val="000000"/>
                      </a:solidFill>
                      <a:prstDash val="solid"/>
                    </a:lnR>
                    <a:lnT w="19050">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2"/>
                  </a:ext>
                </a:extLst>
              </a:tr>
              <a:tr h="663573">
                <a:tc>
                  <a:txBody>
                    <a:bodyPr/>
                    <a:lstStyle/>
                    <a:p>
                      <a:pPr marL="235585">
                        <a:lnSpc>
                          <a:spcPct val="100000"/>
                        </a:lnSpc>
                        <a:spcBef>
                          <a:spcPts val="245"/>
                        </a:spcBef>
                      </a:pPr>
                      <a:r>
                        <a:rPr sz="1800" b="1" spc="-5" dirty="0">
                          <a:latin typeface="Calibri"/>
                          <a:cs typeface="Calibri"/>
                        </a:rPr>
                        <a:t>Cell </a:t>
                      </a:r>
                      <a:r>
                        <a:rPr sz="1800" b="1" spc="10" dirty="0">
                          <a:latin typeface="Calibri"/>
                          <a:cs typeface="Calibri"/>
                        </a:rPr>
                        <a:t>contents </a:t>
                      </a:r>
                      <a:r>
                        <a:rPr sz="1800" b="1" spc="-15" dirty="0">
                          <a:latin typeface="Calibri"/>
                          <a:cs typeface="Calibri"/>
                        </a:rPr>
                        <a:t>(Le,</a:t>
                      </a:r>
                      <a:r>
                        <a:rPr sz="1800" b="1" spc="-85" dirty="0">
                          <a:latin typeface="Calibri"/>
                          <a:cs typeface="Calibri"/>
                        </a:rPr>
                        <a:t> </a:t>
                      </a:r>
                      <a:r>
                        <a:rPr sz="1800" b="1" spc="-35" dirty="0">
                          <a:latin typeface="Calibri"/>
                          <a:cs typeface="Calibri"/>
                        </a:rPr>
                        <a:t>er,</a:t>
                      </a:r>
                      <a:endParaRPr sz="1800" dirty="0">
                        <a:latin typeface="Calibri"/>
                        <a:cs typeface="Calibri"/>
                      </a:endParaRPr>
                    </a:p>
                    <a:p>
                      <a:pPr marL="207010">
                        <a:lnSpc>
                          <a:spcPct val="100000"/>
                        </a:lnSpc>
                        <a:spcBef>
                          <a:spcPts val="20"/>
                        </a:spcBef>
                      </a:pPr>
                      <a:r>
                        <a:rPr sz="1800" b="1" spc="-5" dirty="0">
                          <a:latin typeface="Calibri"/>
                          <a:cs typeface="Calibri"/>
                        </a:rPr>
                        <a:t>mesothelial </a:t>
                      </a:r>
                      <a:r>
                        <a:rPr sz="1800" b="1" dirty="0">
                          <a:latin typeface="Calibri"/>
                          <a:cs typeface="Calibri"/>
                        </a:rPr>
                        <a:t>and</a:t>
                      </a:r>
                      <a:r>
                        <a:rPr sz="1800" b="1" spc="-55" dirty="0">
                          <a:latin typeface="Calibri"/>
                          <a:cs typeface="Calibri"/>
                        </a:rPr>
                        <a:t> </a:t>
                      </a:r>
                      <a:r>
                        <a:rPr sz="1800" b="1" spc="-10" dirty="0">
                          <a:latin typeface="Calibri"/>
                          <a:cs typeface="Calibri"/>
                        </a:rPr>
                        <a:t>tumor)</a:t>
                      </a:r>
                      <a:endParaRPr sz="1800" dirty="0">
                        <a:latin typeface="Calibri"/>
                        <a:cs typeface="Calibri"/>
                      </a:endParaRPr>
                    </a:p>
                  </a:txBody>
                  <a:tcPr marL="0" marR="0" marT="31115" marB="0">
                    <a:lnL w="28575">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2540" algn="ctr">
                        <a:lnSpc>
                          <a:spcPct val="100000"/>
                        </a:lnSpc>
                        <a:spcBef>
                          <a:spcPts val="245"/>
                        </a:spcBef>
                      </a:pPr>
                      <a:r>
                        <a:rPr sz="1800" dirty="0">
                          <a:latin typeface="Calibri"/>
                          <a:cs typeface="Calibri"/>
                        </a:rPr>
                        <a:t>a large</a:t>
                      </a:r>
                      <a:r>
                        <a:rPr sz="1800" spc="-35" dirty="0">
                          <a:latin typeface="Calibri"/>
                          <a:cs typeface="Calibri"/>
                        </a:rPr>
                        <a:t> </a:t>
                      </a:r>
                      <a:r>
                        <a:rPr sz="1800" spc="10" dirty="0">
                          <a:latin typeface="Calibri"/>
                          <a:cs typeface="Calibri"/>
                        </a:rPr>
                        <a:t>Number</a:t>
                      </a:r>
                      <a:endParaRPr sz="1800" dirty="0">
                        <a:latin typeface="Calibri"/>
                        <a:cs typeface="Calibri"/>
                      </a:endParaRPr>
                    </a:p>
                  </a:txBody>
                  <a:tcPr marL="0" marR="0" marT="31115"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CFBF9"/>
                    </a:solidFill>
                  </a:tcPr>
                </a:tc>
                <a:tc>
                  <a:txBody>
                    <a:bodyPr/>
                    <a:lstStyle/>
                    <a:p>
                      <a:pPr marL="8255" algn="ctr">
                        <a:lnSpc>
                          <a:spcPct val="100000"/>
                        </a:lnSpc>
                        <a:spcBef>
                          <a:spcPts val="245"/>
                        </a:spcBef>
                      </a:pPr>
                      <a:r>
                        <a:rPr sz="1800" spc="-5" dirty="0">
                          <a:latin typeface="Calibri"/>
                          <a:cs typeface="Calibri"/>
                        </a:rPr>
                        <a:t>little</a:t>
                      </a:r>
                      <a:r>
                        <a:rPr sz="1800" spc="-30" dirty="0">
                          <a:latin typeface="Calibri"/>
                          <a:cs typeface="Calibri"/>
                        </a:rPr>
                        <a:t> </a:t>
                      </a:r>
                      <a:r>
                        <a:rPr sz="1800" spc="10" dirty="0">
                          <a:latin typeface="Calibri"/>
                          <a:cs typeface="Calibri"/>
                        </a:rPr>
                        <a:t>Number</a:t>
                      </a:r>
                      <a:endParaRPr sz="1800" dirty="0">
                        <a:latin typeface="Calibri"/>
                        <a:cs typeface="Calibri"/>
                      </a:endParaRPr>
                    </a:p>
                  </a:txBody>
                  <a:tcPr marL="0" marR="0" marT="31115" marB="0">
                    <a:lnL w="19050">
                      <a:solidFill>
                        <a:srgbClr val="000000"/>
                      </a:solidFill>
                      <a:prstDash val="solid"/>
                    </a:lnL>
                    <a:lnR w="28575">
                      <a:solidFill>
                        <a:srgbClr val="000000"/>
                      </a:solidFill>
                      <a:prstDash val="solid"/>
                    </a:lnR>
                    <a:lnT w="19050">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3"/>
                  </a:ext>
                </a:extLst>
              </a:tr>
              <a:tr h="479416">
                <a:tc>
                  <a:txBody>
                    <a:bodyPr/>
                    <a:lstStyle/>
                    <a:p>
                      <a:pPr marR="486409" algn="r">
                        <a:lnSpc>
                          <a:spcPct val="100000"/>
                        </a:lnSpc>
                        <a:spcBef>
                          <a:spcPts val="254"/>
                        </a:spcBef>
                      </a:pPr>
                      <a:r>
                        <a:rPr sz="1800" b="1" spc="-5" dirty="0" err="1">
                          <a:latin typeface="Calibri"/>
                          <a:cs typeface="Calibri"/>
                        </a:rPr>
                        <a:t>Rivalty</a:t>
                      </a:r>
                      <a:r>
                        <a:rPr lang="en-US" sz="1800" b="1" spc="-5" dirty="0">
                          <a:latin typeface="Calibri"/>
                          <a:cs typeface="Calibri"/>
                        </a:rPr>
                        <a:t> test</a:t>
                      </a:r>
                      <a:endParaRPr sz="1800" dirty="0">
                        <a:latin typeface="Calibri"/>
                        <a:cs typeface="Calibri"/>
                      </a:endParaRPr>
                    </a:p>
                  </a:txBody>
                  <a:tcPr marL="0" marR="0" marT="32384" marB="0">
                    <a:lnL w="28575">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R="1905" algn="ctr">
                        <a:lnSpc>
                          <a:spcPct val="100000"/>
                        </a:lnSpc>
                        <a:spcBef>
                          <a:spcPts val="254"/>
                        </a:spcBef>
                      </a:pPr>
                      <a:r>
                        <a:rPr sz="1800" spc="5" dirty="0">
                          <a:latin typeface="Calibri"/>
                          <a:cs typeface="Calibri"/>
                        </a:rPr>
                        <a:t>positive</a:t>
                      </a:r>
                      <a:endParaRPr sz="1800" dirty="0">
                        <a:latin typeface="Calibri"/>
                        <a:cs typeface="Calibri"/>
                      </a:endParaRPr>
                    </a:p>
                  </a:txBody>
                  <a:tcPr marL="0" marR="0" marT="3238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CFBF9"/>
                    </a:solidFill>
                  </a:tcPr>
                </a:tc>
                <a:tc>
                  <a:txBody>
                    <a:bodyPr/>
                    <a:lstStyle/>
                    <a:p>
                      <a:pPr algn="ctr">
                        <a:lnSpc>
                          <a:spcPct val="100000"/>
                        </a:lnSpc>
                        <a:spcBef>
                          <a:spcPts val="254"/>
                        </a:spcBef>
                      </a:pPr>
                      <a:r>
                        <a:rPr sz="1800" dirty="0">
                          <a:latin typeface="Calibri"/>
                          <a:cs typeface="Calibri"/>
                        </a:rPr>
                        <a:t>negative</a:t>
                      </a:r>
                    </a:p>
                  </a:txBody>
                  <a:tcPr marL="0" marR="0" marT="32384" marB="0">
                    <a:lnL w="19050">
                      <a:solidFill>
                        <a:srgbClr val="000000"/>
                      </a:solidFill>
                      <a:prstDash val="solid"/>
                    </a:lnL>
                    <a:lnR w="28575">
                      <a:solidFill>
                        <a:srgbClr val="000000"/>
                      </a:solidFill>
                      <a:prstDash val="solid"/>
                    </a:lnR>
                    <a:lnT w="19050">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4"/>
                  </a:ext>
                </a:extLst>
              </a:tr>
              <a:tr h="663583">
                <a:tc>
                  <a:txBody>
                    <a:bodyPr/>
                    <a:lstStyle/>
                    <a:p>
                      <a:pPr marL="740410">
                        <a:lnSpc>
                          <a:spcPct val="100000"/>
                        </a:lnSpc>
                        <a:spcBef>
                          <a:spcPts val="260"/>
                        </a:spcBef>
                      </a:pPr>
                      <a:r>
                        <a:rPr sz="1800" b="1" spc="-5" dirty="0">
                          <a:latin typeface="Calibri"/>
                          <a:cs typeface="Calibri"/>
                        </a:rPr>
                        <a:t>Coagulation</a:t>
                      </a:r>
                      <a:endParaRPr sz="1800" dirty="0">
                        <a:latin typeface="Calibri"/>
                        <a:cs typeface="Calibri"/>
                      </a:endParaRPr>
                    </a:p>
                  </a:txBody>
                  <a:tcPr marL="0" marR="0" marT="33020" marB="0">
                    <a:lnL w="28575">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algn="ctr">
                        <a:lnSpc>
                          <a:spcPct val="100000"/>
                        </a:lnSpc>
                        <a:spcBef>
                          <a:spcPts val="260"/>
                        </a:spcBef>
                      </a:pPr>
                      <a:r>
                        <a:rPr sz="1800" spc="-35" dirty="0">
                          <a:latin typeface="Calibri"/>
                          <a:cs typeface="Calibri"/>
                        </a:rPr>
                        <a:t>Yes</a:t>
                      </a:r>
                      <a:endParaRPr sz="1800" dirty="0">
                        <a:latin typeface="Calibri"/>
                        <a:cs typeface="Calibri"/>
                      </a:endParaRPr>
                    </a:p>
                  </a:txBody>
                  <a:tcPr marL="0" marR="0" marT="3302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solidFill>
                      <a:srgbClr val="FCFBF9"/>
                    </a:solidFill>
                  </a:tcPr>
                </a:tc>
                <a:tc>
                  <a:txBody>
                    <a:bodyPr/>
                    <a:lstStyle/>
                    <a:p>
                      <a:pPr marL="12065" algn="ctr">
                        <a:lnSpc>
                          <a:spcPct val="100000"/>
                        </a:lnSpc>
                        <a:spcBef>
                          <a:spcPts val="260"/>
                        </a:spcBef>
                      </a:pPr>
                      <a:r>
                        <a:rPr sz="1800" spc="10" dirty="0">
                          <a:latin typeface="Calibri"/>
                          <a:cs typeface="Calibri"/>
                        </a:rPr>
                        <a:t>not</a:t>
                      </a:r>
                      <a:endParaRPr sz="1800" dirty="0">
                        <a:latin typeface="Calibri"/>
                        <a:cs typeface="Calibri"/>
                      </a:endParaRPr>
                    </a:p>
                  </a:txBody>
                  <a:tcPr marL="0" marR="0" marT="33020" marB="0">
                    <a:lnL w="19050">
                      <a:solidFill>
                        <a:srgbClr val="000000"/>
                      </a:solidFill>
                      <a:prstDash val="solid"/>
                    </a:lnL>
                    <a:lnR w="28575">
                      <a:solidFill>
                        <a:srgbClr val="000000"/>
                      </a:solidFill>
                      <a:prstDash val="solid"/>
                    </a:lnR>
                    <a:lnT w="19050">
                      <a:solidFill>
                        <a:srgbClr val="000000"/>
                      </a:solidFill>
                      <a:prstDash val="solid"/>
                    </a:lnT>
                    <a:lnB w="19050">
                      <a:solidFill>
                        <a:srgbClr val="000000"/>
                      </a:solidFill>
                      <a:prstDash val="solid"/>
                    </a:lnB>
                    <a:solidFill>
                      <a:srgbClr val="E3ECF8"/>
                    </a:solidFill>
                  </a:tcPr>
                </a:tc>
                <a:extLst>
                  <a:ext uri="{0D108BD9-81ED-4DB2-BD59-A6C34878D82A}">
                    <a16:rowId xmlns:a16="http://schemas.microsoft.com/office/drawing/2014/main" val="10005"/>
                  </a:ext>
                </a:extLst>
              </a:tr>
            </a:tbl>
          </a:graphicData>
        </a:graphic>
      </p:graphicFrame>
      <p:sp>
        <p:nvSpPr>
          <p:cNvPr id="3" name="Slide Number Placeholder 2"/>
          <p:cNvSpPr>
            <a:spLocks noGrp="1"/>
          </p:cNvSpPr>
          <p:nvPr>
            <p:ph type="sldNum" sz="quarter" idx="12"/>
          </p:nvPr>
        </p:nvSpPr>
        <p:spPr/>
        <p:txBody>
          <a:bodyPr/>
          <a:lstStyle/>
          <a:p>
            <a:fld id="{A134EC62-E7B5-4728-A7FE-3758188B631D}" type="slidenum">
              <a:rPr lang="en-US" smtClean="0"/>
              <a:t>60</a:t>
            </a:fld>
            <a:endParaRPr lang="en-US"/>
          </a:p>
        </p:txBody>
      </p:sp>
    </p:spTree>
    <p:extLst>
      <p:ext uri="{BB962C8B-B14F-4D97-AF65-F5344CB8AC3E}">
        <p14:creationId xmlns:p14="http://schemas.microsoft.com/office/powerpoint/2010/main" val="1913217935"/>
      </p:ext>
    </p:extLst>
  </p:cSld>
  <p:clrMapOvr>
    <a:masterClrMapping/>
  </p:clrMapOvr>
  <mc:AlternateContent xmlns:mc="http://schemas.openxmlformats.org/markup-compatibility/2006" xmlns:p14="http://schemas.microsoft.com/office/powerpoint/2010/main">
    <mc:Choice Requires="p14">
      <p:transition spd="slow" p14:dur="2000" advTm="26641"/>
    </mc:Choice>
    <mc:Fallback xmlns="">
      <p:transition spd="slow" advTm="26641"/>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Division of edema according to prevalence</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5"/>
              </a:spcBef>
              <a:buNone/>
              <a:tabLst>
                <a:tab pos="384175" algn="l"/>
              </a:tabLst>
            </a:pPr>
            <a:r>
              <a:rPr lang="en" spc="-10" dirty="0">
                <a:cs typeface="Calibri"/>
              </a:rPr>
              <a:t>2 .</a:t>
            </a:r>
            <a:r>
              <a:rPr lang="en" spc="-10" dirty="0">
                <a:cs typeface="Times New Roman"/>
              </a:rPr>
              <a:t> </a:t>
            </a:r>
            <a:r>
              <a:rPr lang="en" spc="-20" dirty="0">
                <a:solidFill>
                  <a:srgbClr val="0070C0"/>
                </a:solidFill>
                <a:cs typeface="Calibri"/>
              </a:rPr>
              <a:t>Generalized </a:t>
            </a:r>
            <a:r>
              <a:rPr lang="en" dirty="0">
                <a:solidFill>
                  <a:srgbClr val="0070C0"/>
                </a:solidFill>
                <a:cs typeface="Calibri"/>
              </a:rPr>
              <a:t>edema </a:t>
            </a:r>
            <a:r>
              <a:rPr lang="en" dirty="0">
                <a:cs typeface="Calibri"/>
              </a:rPr>
              <a:t>- </a:t>
            </a:r>
            <a:r>
              <a:rPr lang="en" spc="-10" dirty="0">
                <a:cs typeface="Calibri"/>
              </a:rPr>
              <a:t>violation </a:t>
            </a:r>
            <a:r>
              <a:rPr lang="en" spc="-5" dirty="0">
                <a:cs typeface="Calibri"/>
              </a:rPr>
              <a:t>of Starling</a:t>
            </a:r>
            <a:r>
              <a:rPr lang="en" spc="100" dirty="0">
                <a:cs typeface="Calibri"/>
              </a:rPr>
              <a:t> </a:t>
            </a:r>
            <a:r>
              <a:rPr lang="en" spc="-10" dirty="0">
                <a:cs typeface="Calibri"/>
              </a:rPr>
              <a:t>balance.</a:t>
            </a:r>
            <a:endParaRPr lang="sr-Cyrl-RS" dirty="0">
              <a:cs typeface="Calibri"/>
            </a:endParaRPr>
          </a:p>
          <a:p>
            <a:pPr marL="0" indent="0">
              <a:lnSpc>
                <a:spcPts val="2605"/>
              </a:lnSpc>
              <a:spcBef>
                <a:spcPts val="1400"/>
              </a:spcBef>
              <a:buNone/>
            </a:pPr>
            <a:r>
              <a:rPr lang="en" spc="-15" dirty="0">
                <a:cs typeface="Calibri"/>
              </a:rPr>
              <a:t>Etiology: </a:t>
            </a:r>
            <a:r>
              <a:rPr lang="en" spc="-5" dirty="0">
                <a:cs typeface="Calibri"/>
              </a:rPr>
              <a:t>heart </a:t>
            </a:r>
            <a:r>
              <a:rPr lang="en" spc="-10" dirty="0">
                <a:cs typeface="Calibri"/>
              </a:rPr>
              <a:t>failure , </a:t>
            </a:r>
            <a:r>
              <a:rPr lang="en" dirty="0">
                <a:cs typeface="Calibri"/>
              </a:rPr>
              <a:t>decompensated liver cirrhosis, </a:t>
            </a:r>
            <a:r>
              <a:rPr lang="en" spc="-10" dirty="0">
                <a:cs typeface="Calibri"/>
              </a:rPr>
              <a:t>kidney </a:t>
            </a:r>
            <a:r>
              <a:rPr lang="en" spc="-15" dirty="0">
                <a:cs typeface="Calibri"/>
              </a:rPr>
              <a:t>diseases </a:t>
            </a:r>
            <a:r>
              <a:rPr lang="en" spc="5" dirty="0">
                <a:cs typeface="Calibri"/>
              </a:rPr>
              <a:t>, </a:t>
            </a:r>
            <a:r>
              <a:rPr lang="en" dirty="0">
                <a:cs typeface="Calibri"/>
              </a:rPr>
              <a:t>hypothyroidism </a:t>
            </a:r>
            <a:r>
              <a:rPr lang="en" spc="15" dirty="0">
                <a:cs typeface="Calibri"/>
              </a:rPr>
              <a:t>with </a:t>
            </a:r>
            <a:r>
              <a:rPr lang="en" spc="10" dirty="0">
                <a:cs typeface="Calibri"/>
              </a:rPr>
              <a:t>myxedema</a:t>
            </a:r>
            <a:r>
              <a:rPr lang="en" dirty="0">
                <a:cs typeface="Calibri"/>
              </a:rPr>
              <a:t>, </a:t>
            </a:r>
            <a:r>
              <a:rPr lang="en" spc="10" dirty="0">
                <a:cs typeface="Calibri"/>
              </a:rPr>
              <a:t>edema </a:t>
            </a:r>
            <a:r>
              <a:rPr lang="en" spc="-5" dirty="0">
                <a:cs typeface="Calibri"/>
              </a:rPr>
              <a:t>caused by drugs, </a:t>
            </a:r>
            <a:r>
              <a:rPr lang="en" dirty="0">
                <a:cs typeface="Calibri"/>
              </a:rPr>
              <a:t>and </a:t>
            </a:r>
            <a:r>
              <a:rPr lang="en" spc="10" dirty="0">
                <a:cs typeface="Calibri"/>
              </a:rPr>
              <a:t>edema</a:t>
            </a:r>
            <a:r>
              <a:rPr lang="en" spc="-250" dirty="0">
                <a:cs typeface="Calibri"/>
              </a:rPr>
              <a:t> </a:t>
            </a:r>
            <a:r>
              <a:rPr lang="en" dirty="0">
                <a:cs typeface="Calibri"/>
              </a:rPr>
              <a:t>of unknown cause </a:t>
            </a:r>
            <a:endParaRPr lang="sr-Cyrl-RS" dirty="0">
              <a:cs typeface="Calibri"/>
            </a:endParaRPr>
          </a:p>
          <a:p>
            <a:pPr>
              <a:lnSpc>
                <a:spcPct val="100000"/>
              </a:lnSpc>
              <a:spcBef>
                <a:spcPts val="30"/>
              </a:spcBef>
            </a:pP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61</a:t>
            </a:fld>
            <a:endParaRPr lang="en-US"/>
          </a:p>
        </p:txBody>
      </p:sp>
    </p:spTree>
    <p:extLst>
      <p:ext uri="{BB962C8B-B14F-4D97-AF65-F5344CB8AC3E}">
        <p14:creationId xmlns:p14="http://schemas.microsoft.com/office/powerpoint/2010/main" val="3913564329"/>
      </p:ext>
    </p:extLst>
  </p:cSld>
  <p:clrMapOvr>
    <a:masterClrMapping/>
  </p:clrMapOvr>
  <mc:AlternateContent xmlns:mc="http://schemas.openxmlformats.org/markup-compatibility/2006" xmlns:p14="http://schemas.microsoft.com/office/powerpoint/2010/main">
    <mc:Choice Requires="p14">
      <p:transition spd="slow" p14:dur="2000" advTm="26456"/>
    </mc:Choice>
    <mc:Fallback xmlns="">
      <p:transition spd="slow" advTm="26456"/>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Pathophysiological aspects of cardiac edema</a:t>
            </a:r>
            <a:endParaRPr lang="en-US" dirty="0"/>
          </a:p>
        </p:txBody>
      </p:sp>
      <p:sp>
        <p:nvSpPr>
          <p:cNvPr id="3" name="Content Placeholder 2"/>
          <p:cNvSpPr>
            <a:spLocks noGrp="1"/>
          </p:cNvSpPr>
          <p:nvPr>
            <p:ph idx="1"/>
          </p:nvPr>
        </p:nvSpPr>
        <p:spPr>
          <a:xfrm>
            <a:off x="571500" y="1825625"/>
            <a:ext cx="5969508" cy="4351338"/>
          </a:xfrm>
        </p:spPr>
        <p:txBody>
          <a:bodyPr>
            <a:normAutofit fontScale="92500" lnSpcReduction="20000"/>
          </a:bodyPr>
          <a:lstStyle/>
          <a:p>
            <a:pPr marL="0" indent="0">
              <a:buNone/>
            </a:pPr>
            <a:r>
              <a:rPr lang="en" dirty="0"/>
              <a:t>Cardiac edema is caused by:</a:t>
            </a:r>
          </a:p>
          <a:p>
            <a:pPr marL="0" indent="0">
              <a:buNone/>
            </a:pPr>
            <a:r>
              <a:rPr lang="en" dirty="0"/>
              <a:t> - </a:t>
            </a:r>
            <a:r>
              <a:rPr lang="en" dirty="0">
                <a:solidFill>
                  <a:srgbClr val="0070C0"/>
                </a:solidFill>
              </a:rPr>
              <a:t>increase in venous pressure</a:t>
            </a:r>
          </a:p>
          <a:p>
            <a:pPr marL="0" indent="0">
              <a:buNone/>
            </a:pPr>
            <a:r>
              <a:rPr lang="en" dirty="0"/>
              <a:t> - </a:t>
            </a:r>
            <a:r>
              <a:rPr lang="en" dirty="0">
                <a:solidFill>
                  <a:srgbClr val="0070C0"/>
                </a:solidFill>
              </a:rPr>
              <a:t>secondary hyperaldosteronism</a:t>
            </a:r>
          </a:p>
          <a:p>
            <a:pPr marL="0" indent="0">
              <a:buNone/>
            </a:pPr>
            <a:r>
              <a:rPr lang="en" dirty="0">
                <a:solidFill>
                  <a:srgbClr val="0070C0"/>
                </a:solidFill>
              </a:rPr>
              <a:t>An increase in venous pressure </a:t>
            </a:r>
            <a:r>
              <a:rPr lang="en" dirty="0"/>
              <a:t>in the systemic circulation occurs in right heart failure and is manifested </a:t>
            </a:r>
            <a:r>
              <a:rPr lang="en" dirty="0">
                <a:solidFill>
                  <a:srgbClr val="C00000"/>
                </a:solidFill>
              </a:rPr>
              <a:t>by systemic edema .</a:t>
            </a:r>
          </a:p>
          <a:p>
            <a:pPr marL="0" indent="0">
              <a:buNone/>
            </a:pPr>
            <a:r>
              <a:rPr lang="en" dirty="0">
                <a:solidFill>
                  <a:srgbClr val="0070C0"/>
                </a:solidFill>
              </a:rPr>
              <a:t>Secondary hyperaldosteronism </a:t>
            </a:r>
            <a:r>
              <a:rPr lang="en" dirty="0"/>
              <a:t>occurs as a result of fluid moving into the "third space ", which reduces the intravascular volume, and reduced blood flow through the kidneys activates compensatory mechanisms ( </a:t>
            </a:r>
            <a:r>
              <a:rPr lang="en" dirty="0">
                <a:solidFill>
                  <a:srgbClr val="C00000"/>
                </a:solidFill>
              </a:rPr>
              <a:t>RAA system </a:t>
            </a:r>
            <a:r>
              <a:rPr lang="en" dirty="0"/>
              <a:t>).</a:t>
            </a:r>
            <a:endParaRPr lang="en-US" dirty="0"/>
          </a:p>
        </p:txBody>
      </p:sp>
      <p:grpSp>
        <p:nvGrpSpPr>
          <p:cNvPr id="12" name="Group 11"/>
          <p:cNvGrpSpPr/>
          <p:nvPr/>
        </p:nvGrpSpPr>
        <p:grpSpPr>
          <a:xfrm>
            <a:off x="6493760" y="1671638"/>
            <a:ext cx="5378196" cy="4925575"/>
            <a:chOff x="3657600" y="1384471"/>
            <a:chExt cx="5378196" cy="4925575"/>
          </a:xfrm>
        </p:grpSpPr>
        <p:sp>
          <p:nvSpPr>
            <p:cNvPr id="13" name="object 5"/>
            <p:cNvSpPr/>
            <p:nvPr/>
          </p:nvSpPr>
          <p:spPr>
            <a:xfrm>
              <a:off x="3950208" y="1384471"/>
              <a:ext cx="5085588" cy="4868780"/>
            </a:xfrm>
            <a:prstGeom prst="rect">
              <a:avLst/>
            </a:prstGeom>
            <a:blipFill>
              <a:blip r:embed="rId2" cstate="print"/>
              <a:stretch>
                <a:fillRect/>
              </a:stretch>
            </a:blipFill>
          </p:spPr>
          <p:txBody>
            <a:bodyPr wrap="square" lIns="0" tIns="0" rIns="0" bIns="0" rtlCol="0"/>
            <a:lstStyle/>
            <a:p>
              <a:endParaRPr dirty="0"/>
            </a:p>
          </p:txBody>
        </p:sp>
        <p:sp>
          <p:nvSpPr>
            <p:cNvPr id="14" name="object 6"/>
            <p:cNvSpPr txBox="1"/>
            <p:nvPr/>
          </p:nvSpPr>
          <p:spPr>
            <a:xfrm>
              <a:off x="4419600" y="1524051"/>
              <a:ext cx="3581400" cy="398826"/>
            </a:xfrm>
            <a:prstGeom prst="rect">
              <a:avLst/>
            </a:prstGeom>
            <a:solidFill>
              <a:srgbClr val="C00000"/>
            </a:solidFill>
          </p:spPr>
          <p:txBody>
            <a:bodyPr vert="horz" wrap="square" lIns="0" tIns="29209" rIns="0" bIns="0" rtlCol="0">
              <a:spAutoFit/>
            </a:bodyPr>
            <a:lstStyle/>
            <a:p>
              <a:pPr marL="296545">
                <a:lnSpc>
                  <a:spcPct val="100000"/>
                </a:lnSpc>
                <a:spcBef>
                  <a:spcPts val="229"/>
                </a:spcBef>
              </a:pPr>
              <a:r>
                <a:rPr lang="en-US" sz="2400" b="1" spc="-10" dirty="0">
                  <a:solidFill>
                    <a:srgbClr val="FFFFFF"/>
                  </a:solidFill>
                  <a:latin typeface="Calibri"/>
                  <a:cs typeface="Calibri"/>
                </a:rPr>
                <a:t>Heart failure</a:t>
              </a:r>
              <a:endParaRPr sz="2400" dirty="0">
                <a:latin typeface="Calibri"/>
                <a:cs typeface="Calibri"/>
              </a:endParaRPr>
            </a:p>
          </p:txBody>
        </p:sp>
        <p:sp>
          <p:nvSpPr>
            <p:cNvPr id="15" name="object 7"/>
            <p:cNvSpPr txBox="1"/>
            <p:nvPr/>
          </p:nvSpPr>
          <p:spPr>
            <a:xfrm>
              <a:off x="4114800" y="3124245"/>
              <a:ext cx="1494155" cy="308418"/>
            </a:xfrm>
            <a:prstGeom prst="rect">
              <a:avLst/>
            </a:prstGeom>
            <a:solidFill>
              <a:srgbClr val="C00000"/>
            </a:solidFill>
          </p:spPr>
          <p:txBody>
            <a:bodyPr vert="horz" wrap="square" lIns="0" tIns="31115" rIns="0" bIns="0" rtlCol="0">
              <a:spAutoFit/>
            </a:bodyPr>
            <a:lstStyle/>
            <a:p>
              <a:pPr marL="105410">
                <a:lnSpc>
                  <a:spcPct val="100000"/>
                </a:lnSpc>
                <a:spcBef>
                  <a:spcPts val="245"/>
                </a:spcBef>
              </a:pPr>
              <a:r>
                <a:rPr sz="1800" b="1" spc="-10" dirty="0">
                  <a:solidFill>
                    <a:srgbClr val="FFFFFF"/>
                  </a:solidFill>
                  <a:latin typeface="Calibri"/>
                  <a:cs typeface="Calibri"/>
                </a:rPr>
                <a:t>V</a:t>
              </a:r>
              <a:r>
                <a:rPr lang="en-US" sz="1800" b="1" spc="-10" dirty="0">
                  <a:solidFill>
                    <a:srgbClr val="FFFFFF"/>
                  </a:solidFill>
                  <a:latin typeface="Calibri"/>
                  <a:cs typeface="Calibri"/>
                </a:rPr>
                <a:t>ein stasis</a:t>
              </a:r>
              <a:endParaRPr sz="1800" dirty="0">
                <a:latin typeface="Calibri"/>
                <a:cs typeface="Calibri"/>
              </a:endParaRPr>
            </a:p>
          </p:txBody>
        </p:sp>
        <p:sp>
          <p:nvSpPr>
            <p:cNvPr id="16" name="object 8"/>
            <p:cNvSpPr txBox="1"/>
            <p:nvPr/>
          </p:nvSpPr>
          <p:spPr>
            <a:xfrm>
              <a:off x="3657600" y="3810000"/>
              <a:ext cx="2743200" cy="584200"/>
            </a:xfrm>
            <a:prstGeom prst="rect">
              <a:avLst/>
            </a:prstGeom>
            <a:solidFill>
              <a:srgbClr val="C00000"/>
            </a:solidFill>
          </p:spPr>
          <p:txBody>
            <a:bodyPr vert="horz" wrap="square" lIns="0" tIns="32384" rIns="0" bIns="0" rtlCol="0">
              <a:spAutoFit/>
            </a:bodyPr>
            <a:lstStyle/>
            <a:p>
              <a:pPr marL="982344" marR="264160" indent="-696595">
                <a:lnSpc>
                  <a:spcPct val="105000"/>
                </a:lnSpc>
                <a:spcBef>
                  <a:spcPts val="254"/>
                </a:spcBef>
              </a:pPr>
              <a:r>
                <a:rPr sz="1550" b="1" spc="10" dirty="0">
                  <a:solidFill>
                    <a:srgbClr val="FFFFFF"/>
                  </a:solidFill>
                  <a:latin typeface="Calibri"/>
                  <a:cs typeface="Calibri"/>
                </a:rPr>
                <a:t>Increase in </a:t>
              </a:r>
              <a:r>
                <a:rPr sz="1550" b="1" dirty="0">
                  <a:solidFill>
                    <a:srgbClr val="FFFFFF"/>
                  </a:solidFill>
                  <a:latin typeface="Calibri"/>
                  <a:cs typeface="Calibri"/>
                </a:rPr>
                <a:t>hydrostatic </a:t>
              </a:r>
              <a:r>
                <a:rPr sz="1550" b="1" spc="5" dirty="0">
                  <a:solidFill>
                    <a:srgbClr val="FFFFFF"/>
                  </a:solidFill>
                  <a:latin typeface="Calibri"/>
                  <a:cs typeface="Calibri"/>
                </a:rPr>
                <a:t>pressure</a:t>
              </a:r>
              <a:endParaRPr sz="1550" dirty="0">
                <a:latin typeface="Calibri"/>
                <a:cs typeface="Calibri"/>
              </a:endParaRPr>
            </a:p>
          </p:txBody>
        </p:sp>
        <p:sp>
          <p:nvSpPr>
            <p:cNvPr id="17" name="object 9"/>
            <p:cNvSpPr txBox="1"/>
            <p:nvPr/>
          </p:nvSpPr>
          <p:spPr>
            <a:xfrm>
              <a:off x="6096000" y="2895645"/>
              <a:ext cx="2859405" cy="370205"/>
            </a:xfrm>
            <a:prstGeom prst="rect">
              <a:avLst/>
            </a:prstGeom>
            <a:solidFill>
              <a:srgbClr val="C00000"/>
            </a:solidFill>
          </p:spPr>
          <p:txBody>
            <a:bodyPr vert="horz" wrap="square" lIns="0" tIns="31114" rIns="0" bIns="0" rtlCol="0">
              <a:spAutoFit/>
            </a:bodyPr>
            <a:lstStyle/>
            <a:p>
              <a:pPr marL="107950">
                <a:lnSpc>
                  <a:spcPct val="100000"/>
                </a:lnSpc>
                <a:spcBef>
                  <a:spcPts val="244"/>
                </a:spcBef>
              </a:pPr>
              <a:r>
                <a:rPr sz="1800" b="1" spc="-5" dirty="0">
                  <a:solidFill>
                    <a:srgbClr val="FFFFFF"/>
                  </a:solidFill>
                  <a:latin typeface="Calibri"/>
                  <a:cs typeface="Calibri"/>
                </a:rPr>
                <a:t>Reduced </a:t>
              </a:r>
              <a:r>
                <a:rPr sz="1800" b="1" spc="-20" dirty="0">
                  <a:solidFill>
                    <a:srgbClr val="FFFFFF"/>
                  </a:solidFill>
                  <a:latin typeface="Calibri"/>
                  <a:cs typeface="Calibri"/>
                </a:rPr>
                <a:t>minute</a:t>
              </a:r>
              <a:r>
                <a:rPr sz="1800" b="1" spc="110" dirty="0">
                  <a:solidFill>
                    <a:srgbClr val="FFFFFF"/>
                  </a:solidFill>
                  <a:latin typeface="Calibri"/>
                  <a:cs typeface="Calibri"/>
                </a:rPr>
                <a:t> </a:t>
              </a:r>
              <a:r>
                <a:rPr sz="1800" b="1" spc="-5" dirty="0">
                  <a:solidFill>
                    <a:srgbClr val="FFFFFF"/>
                  </a:solidFill>
                  <a:latin typeface="Calibri"/>
                  <a:cs typeface="Calibri"/>
                </a:rPr>
                <a:t>volume</a:t>
              </a:r>
              <a:endParaRPr sz="1800" dirty="0">
                <a:latin typeface="Calibri"/>
                <a:cs typeface="Calibri"/>
              </a:endParaRPr>
            </a:p>
          </p:txBody>
        </p:sp>
        <p:sp>
          <p:nvSpPr>
            <p:cNvPr id="18" name="object 10"/>
            <p:cNvSpPr txBox="1"/>
            <p:nvPr/>
          </p:nvSpPr>
          <p:spPr>
            <a:xfrm>
              <a:off x="6581132" y="3815219"/>
              <a:ext cx="2412000" cy="641714"/>
            </a:xfrm>
            <a:prstGeom prst="rect">
              <a:avLst/>
            </a:prstGeom>
            <a:solidFill>
              <a:srgbClr val="C00000"/>
            </a:solidFill>
          </p:spPr>
          <p:txBody>
            <a:bodyPr vert="horz" wrap="square" lIns="0" tIns="33020" rIns="0" bIns="0" rtlCol="0" anchor="ctr">
              <a:spAutoFit/>
            </a:bodyPr>
            <a:lstStyle/>
            <a:p>
              <a:pPr marL="308610" marR="248920" indent="-28575" algn="ctr">
                <a:lnSpc>
                  <a:spcPct val="105000"/>
                </a:lnSpc>
                <a:spcBef>
                  <a:spcPts val="260"/>
                </a:spcBef>
              </a:pPr>
              <a:r>
                <a:rPr lang="en-US" b="1" spc="-5" dirty="0">
                  <a:solidFill>
                    <a:srgbClr val="FFFFFF"/>
                  </a:solidFill>
                  <a:latin typeface="Calibri"/>
                  <a:cs typeface="Calibri"/>
                </a:rPr>
                <a:t>RAAS</a:t>
              </a:r>
              <a:endParaRPr lang="sr-Cyrl-RS" b="1" spc="20" dirty="0">
                <a:solidFill>
                  <a:srgbClr val="FFFFFF"/>
                </a:solidFill>
                <a:latin typeface="Calibri"/>
                <a:cs typeface="Calibri"/>
              </a:endParaRPr>
            </a:p>
            <a:p>
              <a:pPr marL="308610" marR="248920" indent="-28575">
                <a:lnSpc>
                  <a:spcPct val="105000"/>
                </a:lnSpc>
                <a:spcBef>
                  <a:spcPts val="260"/>
                </a:spcBef>
              </a:pPr>
              <a:endParaRPr dirty="0">
                <a:latin typeface="Calibri"/>
                <a:cs typeface="Calibri"/>
              </a:endParaRPr>
            </a:p>
          </p:txBody>
        </p:sp>
        <p:sp>
          <p:nvSpPr>
            <p:cNvPr id="19" name="object 11"/>
            <p:cNvSpPr txBox="1"/>
            <p:nvPr/>
          </p:nvSpPr>
          <p:spPr>
            <a:xfrm>
              <a:off x="6096000" y="5029258"/>
              <a:ext cx="2743200" cy="285335"/>
            </a:xfrm>
            <a:prstGeom prst="rect">
              <a:avLst/>
            </a:prstGeom>
            <a:solidFill>
              <a:srgbClr val="C00000"/>
            </a:solidFill>
          </p:spPr>
          <p:txBody>
            <a:bodyPr vert="horz" wrap="square" lIns="0" tIns="46355" rIns="0" bIns="0" rtlCol="0">
              <a:spAutoFit/>
            </a:bodyPr>
            <a:lstStyle/>
            <a:p>
              <a:pPr marL="155575">
                <a:lnSpc>
                  <a:spcPct val="100000"/>
                </a:lnSpc>
                <a:spcBef>
                  <a:spcPts val="365"/>
                </a:spcBef>
              </a:pPr>
              <a:r>
                <a:rPr sz="1550" b="1" spc="-5" dirty="0">
                  <a:solidFill>
                    <a:srgbClr val="FFFFFF"/>
                  </a:solidFill>
                  <a:latin typeface="Calibri"/>
                  <a:cs typeface="Calibri"/>
                </a:rPr>
                <a:t>Sodium </a:t>
              </a:r>
              <a:r>
                <a:rPr lang="en-US" sz="1550" b="1" spc="-5" dirty="0">
                  <a:solidFill>
                    <a:srgbClr val="FFFFFF"/>
                  </a:solidFill>
                  <a:latin typeface="Calibri"/>
                  <a:cs typeface="Calibri"/>
                </a:rPr>
                <a:t>and water </a:t>
              </a:r>
              <a:r>
                <a:rPr sz="1550" b="1" spc="10" dirty="0">
                  <a:solidFill>
                    <a:srgbClr val="FFFFFF"/>
                  </a:solidFill>
                  <a:latin typeface="Calibri"/>
                  <a:cs typeface="Calibri"/>
                </a:rPr>
                <a:t>retention </a:t>
              </a:r>
              <a:endParaRPr sz="1550" dirty="0">
                <a:latin typeface="Calibri"/>
                <a:cs typeface="Calibri"/>
              </a:endParaRPr>
            </a:p>
          </p:txBody>
        </p:sp>
        <p:sp>
          <p:nvSpPr>
            <p:cNvPr id="20" name="object 12"/>
            <p:cNvSpPr txBox="1"/>
            <p:nvPr/>
          </p:nvSpPr>
          <p:spPr>
            <a:xfrm>
              <a:off x="3962400" y="5734046"/>
              <a:ext cx="4068000" cy="576000"/>
            </a:xfrm>
            <a:prstGeom prst="rect">
              <a:avLst/>
            </a:prstGeom>
            <a:solidFill>
              <a:srgbClr val="C00000"/>
            </a:solidFill>
          </p:spPr>
          <p:txBody>
            <a:bodyPr vert="horz" wrap="square" lIns="0" tIns="34925" rIns="0" bIns="0" rtlCol="0">
              <a:spAutoFit/>
            </a:bodyPr>
            <a:lstStyle/>
            <a:p>
              <a:pPr marL="5080" algn="ctr">
                <a:lnSpc>
                  <a:spcPct val="100000"/>
                </a:lnSpc>
                <a:spcBef>
                  <a:spcPts val="275"/>
                </a:spcBef>
              </a:pPr>
              <a:r>
                <a:rPr sz="2400" b="1" spc="20" dirty="0">
                  <a:solidFill>
                    <a:srgbClr val="FFFFFF"/>
                  </a:solidFill>
                  <a:latin typeface="Calibri"/>
                  <a:cs typeface="Calibri"/>
                </a:rPr>
                <a:t>EDEMA</a:t>
              </a:r>
              <a:endParaRPr sz="2400" dirty="0">
                <a:latin typeface="Calibri"/>
                <a:cs typeface="Calibri"/>
              </a:endParaRPr>
            </a:p>
          </p:txBody>
        </p:sp>
      </p:grpSp>
      <p:sp>
        <p:nvSpPr>
          <p:cNvPr id="4" name="Slide Number Placeholder 3"/>
          <p:cNvSpPr>
            <a:spLocks noGrp="1"/>
          </p:cNvSpPr>
          <p:nvPr>
            <p:ph type="sldNum" sz="quarter" idx="12"/>
          </p:nvPr>
        </p:nvSpPr>
        <p:spPr/>
        <p:txBody>
          <a:bodyPr/>
          <a:lstStyle/>
          <a:p>
            <a:fld id="{A134EC62-E7B5-4728-A7FE-3758188B631D}" type="slidenum">
              <a:rPr lang="en-US" smtClean="0"/>
              <a:t>62</a:t>
            </a:fld>
            <a:endParaRPr lang="en-US"/>
          </a:p>
        </p:txBody>
      </p:sp>
    </p:spTree>
    <p:extLst>
      <p:ext uri="{BB962C8B-B14F-4D97-AF65-F5344CB8AC3E}">
        <p14:creationId xmlns:p14="http://schemas.microsoft.com/office/powerpoint/2010/main" val="457613282"/>
      </p:ext>
    </p:extLst>
  </p:cSld>
  <p:clrMapOvr>
    <a:masterClrMapping/>
  </p:clrMapOvr>
  <mc:AlternateContent xmlns:mc="http://schemas.openxmlformats.org/markup-compatibility/2006" xmlns:p14="http://schemas.microsoft.com/office/powerpoint/2010/main">
    <mc:Choice Requires="p14">
      <p:transition spd="slow" p14:dur="2000" advTm="50804"/>
    </mc:Choice>
    <mc:Fallback xmlns="">
      <p:transition spd="slow" advTm="50804"/>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629900" cy="1325563"/>
          </a:xfrm>
        </p:spPr>
        <p:txBody>
          <a:bodyPr/>
          <a:lstStyle/>
          <a:p>
            <a:r>
              <a:rPr lang="en" dirty="0"/>
              <a:t>Pathophysiological aspects of hepatic edema</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Edema in cirrhosis of the liver </a:t>
            </a:r>
            <a:r>
              <a:rPr lang="en" dirty="0"/>
              <a:t>occurs due to numerous disorders:</a:t>
            </a:r>
          </a:p>
          <a:p>
            <a:pPr marL="0" indent="0">
              <a:buNone/>
            </a:pPr>
            <a:r>
              <a:rPr lang="en" dirty="0"/>
              <a:t> - </a:t>
            </a:r>
            <a:r>
              <a:rPr lang="en" dirty="0">
                <a:solidFill>
                  <a:srgbClr val="C00000"/>
                </a:solidFill>
              </a:rPr>
              <a:t>increase in hydrostatic pressure </a:t>
            </a:r>
            <a:r>
              <a:rPr lang="en" dirty="0"/>
              <a:t>in port circulation</a:t>
            </a:r>
          </a:p>
          <a:p>
            <a:pPr marL="0" indent="0">
              <a:buNone/>
            </a:pPr>
            <a:r>
              <a:rPr lang="en" dirty="0"/>
              <a:t> - </a:t>
            </a:r>
            <a:r>
              <a:rPr lang="en" dirty="0">
                <a:solidFill>
                  <a:srgbClr val="C00000"/>
                </a:solidFill>
              </a:rPr>
              <a:t>hypoalbuminemia</a:t>
            </a:r>
          </a:p>
          <a:p>
            <a:pPr marL="0" indent="0">
              <a:buNone/>
            </a:pPr>
            <a:r>
              <a:rPr lang="en" dirty="0"/>
              <a:t> - opening of </a:t>
            </a:r>
            <a:r>
              <a:rPr lang="en" dirty="0">
                <a:solidFill>
                  <a:srgbClr val="C00000"/>
                </a:solidFill>
              </a:rPr>
              <a:t>arterio-venous shunts</a:t>
            </a:r>
          </a:p>
          <a:p>
            <a:pPr marL="0" indent="0">
              <a:buNone/>
            </a:pPr>
            <a:r>
              <a:rPr lang="en" dirty="0"/>
              <a:t> - </a:t>
            </a:r>
            <a:r>
              <a:rPr lang="en" dirty="0">
                <a:solidFill>
                  <a:srgbClr val="C00000"/>
                </a:solidFill>
              </a:rPr>
              <a:t>secondary hyperaldosteronism</a:t>
            </a:r>
          </a:p>
          <a:p>
            <a:pPr marL="0" indent="0">
              <a:buNone/>
            </a:pPr>
            <a:endParaRPr lang="en-US" dirty="0"/>
          </a:p>
        </p:txBody>
      </p:sp>
      <p:grpSp>
        <p:nvGrpSpPr>
          <p:cNvPr id="6" name="Group 5"/>
          <p:cNvGrpSpPr/>
          <p:nvPr/>
        </p:nvGrpSpPr>
        <p:grpSpPr>
          <a:xfrm>
            <a:off x="6985352" y="3206043"/>
            <a:ext cx="4656666" cy="1947333"/>
            <a:chOff x="6985352" y="3206043"/>
            <a:chExt cx="4656666" cy="1947333"/>
          </a:xfrm>
        </p:grpSpPr>
        <p:pic>
          <p:nvPicPr>
            <p:cNvPr id="8194" name="Picture 2" descr="A healthy liver and a liver with cirrho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352" y="3206043"/>
              <a:ext cx="4656666" cy="19473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755467" y="4686300"/>
              <a:ext cx="1267335" cy="338554"/>
            </a:xfrm>
            <a:prstGeom prst="rect">
              <a:avLst/>
            </a:prstGeom>
            <a:solidFill>
              <a:schemeClr val="bg1">
                <a:lumMod val="85000"/>
              </a:schemeClr>
            </a:solidFill>
          </p:spPr>
          <p:txBody>
            <a:bodyPr wrap="none" rtlCol="0">
              <a:spAutoFit/>
            </a:bodyPr>
            <a:lstStyle/>
            <a:p>
              <a:r>
                <a:rPr lang="en" sz="1600" dirty="0"/>
                <a:t>healthy liver</a:t>
              </a:r>
              <a:endParaRPr lang="en-US" sz="1600" dirty="0"/>
            </a:p>
          </p:txBody>
        </p:sp>
        <p:sp>
          <p:nvSpPr>
            <p:cNvPr id="7" name="TextBox 6"/>
            <p:cNvSpPr txBox="1"/>
            <p:nvPr/>
          </p:nvSpPr>
          <p:spPr>
            <a:xfrm>
              <a:off x="10030179" y="4686300"/>
              <a:ext cx="806631" cy="338554"/>
            </a:xfrm>
            <a:prstGeom prst="rect">
              <a:avLst/>
            </a:prstGeom>
            <a:solidFill>
              <a:schemeClr val="bg1">
                <a:lumMod val="85000"/>
              </a:schemeClr>
            </a:solidFill>
          </p:spPr>
          <p:txBody>
            <a:bodyPr wrap="none" rtlCol="0">
              <a:spAutoFit/>
            </a:bodyPr>
            <a:lstStyle/>
            <a:p>
              <a:r>
                <a:rPr lang="en" sz="1600" dirty="0"/>
                <a:t>cirrhosis</a:t>
              </a:r>
              <a:endParaRPr lang="en-US" sz="1600" dirty="0"/>
            </a:p>
          </p:txBody>
        </p:sp>
      </p:grpSp>
      <p:sp>
        <p:nvSpPr>
          <p:cNvPr id="4" name="Slide Number Placeholder 3"/>
          <p:cNvSpPr>
            <a:spLocks noGrp="1"/>
          </p:cNvSpPr>
          <p:nvPr>
            <p:ph type="sldNum" sz="quarter" idx="12"/>
          </p:nvPr>
        </p:nvSpPr>
        <p:spPr/>
        <p:txBody>
          <a:bodyPr/>
          <a:lstStyle/>
          <a:p>
            <a:fld id="{A134EC62-E7B5-4728-A7FE-3758188B631D}" type="slidenum">
              <a:rPr lang="en-US" smtClean="0"/>
              <a:t>63</a:t>
            </a:fld>
            <a:endParaRPr lang="en-US"/>
          </a:p>
        </p:txBody>
      </p:sp>
    </p:spTree>
    <p:extLst>
      <p:ext uri="{BB962C8B-B14F-4D97-AF65-F5344CB8AC3E}">
        <p14:creationId xmlns:p14="http://schemas.microsoft.com/office/powerpoint/2010/main" val="3794899402"/>
      </p:ext>
    </p:extLst>
  </p:cSld>
  <p:clrMapOvr>
    <a:masterClrMapping/>
  </p:clrMapOvr>
  <mc:AlternateContent xmlns:mc="http://schemas.openxmlformats.org/markup-compatibility/2006" xmlns:p14="http://schemas.microsoft.com/office/powerpoint/2010/main">
    <mc:Choice Requires="p14">
      <p:transition spd="slow" p14:dur="2000" advTm="63287"/>
    </mc:Choice>
    <mc:Fallback xmlns="">
      <p:transition spd="slow" advTm="63287"/>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620375" cy="1325563"/>
          </a:xfrm>
        </p:spPr>
        <p:txBody>
          <a:bodyPr/>
          <a:lstStyle/>
          <a:p>
            <a:r>
              <a:rPr lang="en" dirty="0"/>
              <a:t>Pathophysiological aspects of renal edema</a:t>
            </a:r>
            <a:endParaRPr lang="en-US" dirty="0"/>
          </a:p>
        </p:txBody>
      </p:sp>
      <p:sp>
        <p:nvSpPr>
          <p:cNvPr id="3" name="Content Placeholder 2"/>
          <p:cNvSpPr>
            <a:spLocks noGrp="1"/>
          </p:cNvSpPr>
          <p:nvPr>
            <p:ph idx="1"/>
          </p:nvPr>
        </p:nvSpPr>
        <p:spPr/>
        <p:txBody>
          <a:bodyPr>
            <a:normAutofit/>
          </a:bodyPr>
          <a:lstStyle/>
          <a:p>
            <a:pPr marL="0" indent="0">
              <a:buNone/>
            </a:pPr>
            <a:r>
              <a:rPr lang="en" dirty="0"/>
              <a:t>Edemas that occur in kidney diseases can be divided into two basic groups:</a:t>
            </a:r>
          </a:p>
          <a:p>
            <a:pPr marL="0" indent="0">
              <a:buNone/>
            </a:pPr>
            <a:r>
              <a:rPr lang="en" dirty="0"/>
              <a:t> - </a:t>
            </a:r>
            <a:r>
              <a:rPr lang="en" dirty="0">
                <a:solidFill>
                  <a:srgbClr val="0070C0"/>
                </a:solidFill>
              </a:rPr>
              <a:t>nephritic edema </a:t>
            </a:r>
            <a:r>
              <a:rPr lang="en" dirty="0"/>
              <a:t>and</a:t>
            </a:r>
          </a:p>
          <a:p>
            <a:pPr marL="0" indent="0">
              <a:buNone/>
            </a:pPr>
            <a:r>
              <a:rPr lang="en" dirty="0"/>
              <a:t> - </a:t>
            </a:r>
            <a:r>
              <a:rPr lang="en" dirty="0">
                <a:solidFill>
                  <a:srgbClr val="0070C0"/>
                </a:solidFill>
              </a:rPr>
              <a:t>nephrotic edema</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64</a:t>
            </a:fld>
            <a:endParaRPr lang="en-US"/>
          </a:p>
        </p:txBody>
      </p:sp>
    </p:spTree>
    <p:extLst>
      <p:ext uri="{BB962C8B-B14F-4D97-AF65-F5344CB8AC3E}">
        <p14:creationId xmlns:p14="http://schemas.microsoft.com/office/powerpoint/2010/main" val="3118161027"/>
      </p:ext>
    </p:extLst>
  </p:cSld>
  <p:clrMapOvr>
    <a:masterClrMapping/>
  </p:clrMapOvr>
  <mc:AlternateContent xmlns:mc="http://schemas.openxmlformats.org/markup-compatibility/2006" xmlns:p14="http://schemas.microsoft.com/office/powerpoint/2010/main">
    <mc:Choice Requires="p14">
      <p:transition spd="slow" p14:dur="2000" advTm="8155"/>
    </mc:Choice>
    <mc:Fallback xmlns="">
      <p:transition spd="slow" advTm="8155"/>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620375" cy="1325563"/>
          </a:xfrm>
        </p:spPr>
        <p:txBody>
          <a:bodyPr/>
          <a:lstStyle/>
          <a:p>
            <a:r>
              <a:rPr lang="en" dirty="0"/>
              <a:t>Pathophysiological aspects of renal edema</a:t>
            </a:r>
            <a:endParaRPr lang="en-US" dirty="0"/>
          </a:p>
        </p:txBody>
      </p:sp>
      <p:sp>
        <p:nvSpPr>
          <p:cNvPr id="3" name="Content Placeholder 2"/>
          <p:cNvSpPr>
            <a:spLocks noGrp="1"/>
          </p:cNvSpPr>
          <p:nvPr>
            <p:ph idx="1"/>
          </p:nvPr>
        </p:nvSpPr>
        <p:spPr/>
        <p:txBody>
          <a:bodyPr>
            <a:normAutofit/>
          </a:bodyPr>
          <a:lstStyle/>
          <a:p>
            <a:r>
              <a:rPr lang="en" dirty="0">
                <a:solidFill>
                  <a:srgbClr val="C00000"/>
                </a:solidFill>
              </a:rPr>
              <a:t>nephritic edemas </a:t>
            </a:r>
            <a:r>
              <a:rPr lang="en" dirty="0"/>
              <a:t>represent a combination of hemodynamic and angiomural types of edema and primarily occur in glomerular diseases (glomerulonephritis)</a:t>
            </a:r>
          </a:p>
          <a:p>
            <a:r>
              <a:rPr lang="en" dirty="0">
                <a:solidFill>
                  <a:srgbClr val="C00000"/>
                </a:solidFill>
              </a:rPr>
              <a:t>Nephrotic edema </a:t>
            </a:r>
            <a:r>
              <a:rPr lang="en" dirty="0"/>
              <a:t>is mainly the result of a decrease in colloid-osmotic pressure, which was caused by massive proteinuria ( </a:t>
            </a:r>
            <a:r>
              <a:rPr lang="en" spc="10" dirty="0">
                <a:latin typeface="Symbol"/>
                <a:cs typeface="Symbol"/>
              </a:rPr>
              <a:t></a:t>
            </a:r>
            <a:r>
              <a:rPr lang="en" spc="10" dirty="0">
                <a:latin typeface="Times New Roman"/>
                <a:cs typeface="Times New Roman"/>
              </a:rPr>
              <a:t> </a:t>
            </a:r>
            <a:r>
              <a:rPr lang="en" dirty="0">
                <a:cs typeface="Calibri"/>
              </a:rPr>
              <a:t>3.5 </a:t>
            </a:r>
            <a:r>
              <a:rPr lang="en" spc="5" dirty="0">
                <a:cs typeface="Calibri"/>
              </a:rPr>
              <a:t>g/24</a:t>
            </a:r>
            <a:r>
              <a:rPr lang="en" spc="-125" dirty="0">
                <a:cs typeface="Calibri"/>
              </a:rPr>
              <a:t> </a:t>
            </a:r>
            <a:r>
              <a:rPr lang="en" spc="5" dirty="0">
                <a:cs typeface="Calibri"/>
              </a:rPr>
              <a:t>h </a:t>
            </a:r>
            <a:r>
              <a:rPr lang="en" dirty="0"/>
              <a:t>)</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65</a:t>
            </a:fld>
            <a:endParaRPr lang="en-US"/>
          </a:p>
        </p:txBody>
      </p:sp>
    </p:spTree>
    <p:extLst>
      <p:ext uri="{BB962C8B-B14F-4D97-AF65-F5344CB8AC3E}">
        <p14:creationId xmlns:p14="http://schemas.microsoft.com/office/powerpoint/2010/main" val="3398035268"/>
      </p:ext>
    </p:extLst>
  </p:cSld>
  <p:clrMapOvr>
    <a:masterClrMapping/>
  </p:clrMapOvr>
  <mc:AlternateContent xmlns:mc="http://schemas.openxmlformats.org/markup-compatibility/2006" xmlns:p14="http://schemas.microsoft.com/office/powerpoint/2010/main">
    <mc:Choice Requires="p14">
      <p:transition spd="slow" p14:dur="2000" advTm="45530"/>
    </mc:Choice>
    <mc:Fallback xmlns="">
      <p:transition spd="slow" advTm="45530"/>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sodium metabolism</a:t>
            </a:r>
            <a:endParaRPr lang="en-US" dirty="0"/>
          </a:p>
        </p:txBody>
      </p:sp>
      <p:sp>
        <p:nvSpPr>
          <p:cNvPr id="3" name="Content Placeholder 2"/>
          <p:cNvSpPr>
            <a:spLocks noGrp="1"/>
          </p:cNvSpPr>
          <p:nvPr>
            <p:ph idx="1"/>
          </p:nvPr>
        </p:nvSpPr>
        <p:spPr/>
        <p:txBody>
          <a:bodyPr>
            <a:normAutofit/>
          </a:bodyPr>
          <a:lstStyle/>
          <a:p>
            <a:pPr marL="0" indent="0">
              <a:buNone/>
            </a:pPr>
            <a:r>
              <a:rPr lang="en" dirty="0">
                <a:solidFill>
                  <a:srgbClr val="0070C0"/>
                </a:solidFill>
              </a:rPr>
              <a:t>Sodium</a:t>
            </a:r>
            <a:r>
              <a:rPr lang="en" dirty="0"/>
              <a:t> </a:t>
            </a:r>
          </a:p>
          <a:p>
            <a:r>
              <a:rPr lang="en" dirty="0"/>
              <a:t>is </a:t>
            </a:r>
            <a:r>
              <a:rPr lang="en" dirty="0">
                <a:solidFill>
                  <a:srgbClr val="C00000"/>
                </a:solidFill>
              </a:rPr>
              <a:t>the major extracellular cation</a:t>
            </a:r>
          </a:p>
          <a:p>
            <a:r>
              <a:rPr lang="en" dirty="0"/>
              <a:t>it regulates </a:t>
            </a:r>
            <a:r>
              <a:rPr lang="en" dirty="0">
                <a:solidFill>
                  <a:srgbClr val="C00000"/>
                </a:solidFill>
              </a:rPr>
              <a:t>the osmolarity </a:t>
            </a:r>
            <a:r>
              <a:rPr lang="en" dirty="0"/>
              <a:t>of the extracellular fluid</a:t>
            </a:r>
          </a:p>
          <a:p>
            <a:r>
              <a:rPr lang="en" dirty="0"/>
              <a:t>maintenance </a:t>
            </a:r>
            <a:r>
              <a:rPr lang="en" dirty="0">
                <a:solidFill>
                  <a:srgbClr val="C00000"/>
                </a:solidFill>
              </a:rPr>
              <a:t>of membrane potential </a:t>
            </a:r>
            <a:r>
              <a:rPr lang="en" dirty="0"/>
              <a:t>and generation </a:t>
            </a:r>
            <a:r>
              <a:rPr lang="en" dirty="0">
                <a:solidFill>
                  <a:srgbClr val="C00000"/>
                </a:solidFill>
              </a:rPr>
              <a:t>of action potential</a:t>
            </a:r>
          </a:p>
          <a:p>
            <a:r>
              <a:rPr lang="en" dirty="0"/>
              <a:t>regulation of </a:t>
            </a:r>
            <a:r>
              <a:rPr lang="en" dirty="0">
                <a:solidFill>
                  <a:srgbClr val="C00000"/>
                </a:solidFill>
              </a:rPr>
              <a:t>acid-base balance</a:t>
            </a:r>
          </a:p>
          <a:p>
            <a:pPr marL="0" indent="0">
              <a:buNone/>
            </a:pPr>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66</a:t>
            </a:fld>
            <a:endParaRPr lang="en-US"/>
          </a:p>
        </p:txBody>
      </p:sp>
    </p:spTree>
    <p:extLst>
      <p:ext uri="{BB962C8B-B14F-4D97-AF65-F5344CB8AC3E}">
        <p14:creationId xmlns:p14="http://schemas.microsoft.com/office/powerpoint/2010/main" val="2468341946"/>
      </p:ext>
    </p:extLst>
  </p:cSld>
  <p:clrMapOvr>
    <a:masterClrMapping/>
  </p:clrMapOvr>
  <mc:AlternateContent xmlns:mc="http://schemas.openxmlformats.org/markup-compatibility/2006" xmlns:p14="http://schemas.microsoft.com/office/powerpoint/2010/main">
    <mc:Choice Requires="p14">
      <p:transition spd="slow" p14:dur="2000" advTm="13433"/>
    </mc:Choice>
    <mc:Fallback xmlns="">
      <p:transition spd="slow" advTm="1343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sodium metabolism</a:t>
            </a:r>
            <a:endParaRPr lang="en-US" dirty="0"/>
          </a:p>
        </p:txBody>
      </p:sp>
      <p:sp>
        <p:nvSpPr>
          <p:cNvPr id="3" name="Content Placeholder 2"/>
          <p:cNvSpPr>
            <a:spLocks noGrp="1"/>
          </p:cNvSpPr>
          <p:nvPr>
            <p:ph idx="1"/>
          </p:nvPr>
        </p:nvSpPr>
        <p:spPr/>
        <p:txBody>
          <a:bodyPr>
            <a:normAutofit/>
          </a:bodyPr>
          <a:lstStyle/>
          <a:p>
            <a:pPr marL="0" indent="0">
              <a:buNone/>
            </a:pPr>
            <a:r>
              <a:rPr lang="en" dirty="0">
                <a:solidFill>
                  <a:srgbClr val="C00000"/>
                </a:solidFill>
              </a:rPr>
              <a:t>Sodium regulation </a:t>
            </a:r>
            <a:r>
              <a:rPr lang="en" dirty="0"/>
              <a:t>:</a:t>
            </a:r>
          </a:p>
          <a:p>
            <a:r>
              <a:rPr lang="en" dirty="0"/>
              <a:t>kidneys</a:t>
            </a:r>
          </a:p>
          <a:p>
            <a:r>
              <a:rPr lang="en" dirty="0"/>
              <a:t>hormonal regulation</a:t>
            </a:r>
          </a:p>
          <a:p>
            <a:endParaRPr lang="sr-Cyrl-RS" dirty="0"/>
          </a:p>
          <a:p>
            <a:endParaRPr lang="en-US" dirty="0"/>
          </a:p>
        </p:txBody>
      </p:sp>
      <p:pic>
        <p:nvPicPr>
          <p:cNvPr id="10242" name="Picture 2" descr="Renal sodium absorp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1067" y="1385370"/>
            <a:ext cx="4051337" cy="534686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A134EC62-E7B5-4728-A7FE-3758188B631D}" type="slidenum">
              <a:rPr lang="en-US" smtClean="0"/>
              <a:t>67</a:t>
            </a:fld>
            <a:endParaRPr lang="en-US"/>
          </a:p>
        </p:txBody>
      </p:sp>
    </p:spTree>
    <p:extLst>
      <p:ext uri="{BB962C8B-B14F-4D97-AF65-F5344CB8AC3E}">
        <p14:creationId xmlns:p14="http://schemas.microsoft.com/office/powerpoint/2010/main" val="3168732551"/>
      </p:ext>
    </p:extLst>
  </p:cSld>
  <p:clrMapOvr>
    <a:masterClrMapping/>
  </p:clrMapOvr>
  <mc:AlternateContent xmlns:mc="http://schemas.openxmlformats.org/markup-compatibility/2006" xmlns:p14="http://schemas.microsoft.com/office/powerpoint/2010/main">
    <mc:Choice Requires="p14">
      <p:transition spd="slow" p14:dur="2000" advTm="8494"/>
    </mc:Choice>
    <mc:Fallback xmlns="">
      <p:transition spd="slow" advTm="8494"/>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 ( </a:t>
            </a:r>
            <a:r>
              <a:rPr lang="en" dirty="0">
                <a:cs typeface="Times New Roman"/>
              </a:rPr>
              <a:t>&lt; </a:t>
            </a:r>
            <a:r>
              <a:rPr lang="en" spc="-10" dirty="0">
                <a:cs typeface="Calibri"/>
              </a:rPr>
              <a:t>135 </a:t>
            </a:r>
            <a:r>
              <a:rPr lang="en" spc="-5" dirty="0" err="1">
                <a:cs typeface="Calibri"/>
              </a:rPr>
              <a:t>mmol </a:t>
            </a:r>
            <a:r>
              <a:rPr lang="en" spc="-5" dirty="0">
                <a:cs typeface="Calibri"/>
              </a:rPr>
              <a:t>/l </a:t>
            </a:r>
            <a:r>
              <a:rPr lang="en" dirty="0"/>
              <a:t>)</a:t>
            </a:r>
            <a:endParaRPr lang="en-US" dirty="0"/>
          </a:p>
        </p:txBody>
      </p:sp>
      <p:sp>
        <p:nvSpPr>
          <p:cNvPr id="3" name="Content Placeholder 2"/>
          <p:cNvSpPr>
            <a:spLocks noGrp="1"/>
          </p:cNvSpPr>
          <p:nvPr>
            <p:ph idx="1"/>
          </p:nvPr>
        </p:nvSpPr>
        <p:spPr/>
        <p:txBody>
          <a:bodyPr>
            <a:noAutofit/>
          </a:bodyPr>
          <a:lstStyle/>
          <a:p>
            <a:pPr marL="0" indent="0">
              <a:buNone/>
            </a:pPr>
            <a:r>
              <a:rPr lang="en" dirty="0">
                <a:solidFill>
                  <a:srgbClr val="C00000"/>
                </a:solidFill>
              </a:rPr>
              <a:t>True hyponatremia</a:t>
            </a:r>
          </a:p>
          <a:p>
            <a:r>
              <a:rPr lang="en" dirty="0"/>
              <a:t>is registered with </a:t>
            </a:r>
            <a:r>
              <a:rPr lang="en" dirty="0">
                <a:solidFill>
                  <a:srgbClr val="C00000"/>
                </a:solidFill>
              </a:rPr>
              <a:t>hypotonic dehydration</a:t>
            </a:r>
          </a:p>
          <a:p>
            <a:r>
              <a:rPr lang="en" dirty="0"/>
              <a:t>etiological factors:</a:t>
            </a:r>
          </a:p>
          <a:p>
            <a:pPr marL="0" indent="0">
              <a:buNone/>
            </a:pPr>
            <a:r>
              <a:rPr lang="en" dirty="0"/>
              <a:t> - no intake or </a:t>
            </a:r>
            <a:r>
              <a:rPr lang="en" dirty="0">
                <a:solidFill>
                  <a:srgbClr val="0070C0"/>
                </a:solidFill>
              </a:rPr>
              <a:t>reduced intake of </a:t>
            </a:r>
            <a:r>
              <a:rPr lang="en" dirty="0"/>
              <a:t>salt</a:t>
            </a:r>
          </a:p>
          <a:p>
            <a:pPr marL="0" indent="0">
              <a:buNone/>
            </a:pPr>
            <a:r>
              <a:rPr lang="en" dirty="0"/>
              <a:t> - </a:t>
            </a:r>
            <a:r>
              <a:rPr lang="en" dirty="0">
                <a:solidFill>
                  <a:srgbClr val="0070C0"/>
                </a:solidFill>
              </a:rPr>
              <a:t>increased loss </a:t>
            </a:r>
            <a:r>
              <a:rPr lang="en" dirty="0"/>
              <a:t>of sodium from the body</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68</a:t>
            </a:fld>
            <a:endParaRPr lang="en-US"/>
          </a:p>
        </p:txBody>
      </p:sp>
    </p:spTree>
    <p:extLst>
      <p:ext uri="{BB962C8B-B14F-4D97-AF65-F5344CB8AC3E}">
        <p14:creationId xmlns:p14="http://schemas.microsoft.com/office/powerpoint/2010/main" val="1270092079"/>
      </p:ext>
    </p:extLst>
  </p:cSld>
  <p:clrMapOvr>
    <a:masterClrMapping/>
  </p:clrMapOvr>
  <mc:AlternateContent xmlns:mc="http://schemas.openxmlformats.org/markup-compatibility/2006" xmlns:p14="http://schemas.microsoft.com/office/powerpoint/2010/main">
    <mc:Choice Requires="p14">
      <p:transition spd="slow" p14:dur="2000" advTm="26321"/>
    </mc:Choice>
    <mc:Fallback xmlns="">
      <p:transition spd="slow" advTm="26321"/>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 ( </a:t>
            </a:r>
            <a:r>
              <a:rPr lang="en" dirty="0">
                <a:cs typeface="Times New Roman"/>
              </a:rPr>
              <a:t>&lt; </a:t>
            </a:r>
            <a:r>
              <a:rPr lang="en" spc="-10" dirty="0">
                <a:cs typeface="Calibri"/>
              </a:rPr>
              <a:t>135 </a:t>
            </a:r>
            <a:r>
              <a:rPr lang="en" spc="-5" dirty="0" err="1">
                <a:cs typeface="Calibri"/>
              </a:rPr>
              <a:t>mmol </a:t>
            </a:r>
            <a:r>
              <a:rPr lang="en" spc="-5" dirty="0">
                <a:cs typeface="Calibri"/>
              </a:rPr>
              <a:t>/l </a:t>
            </a:r>
            <a:r>
              <a:rPr lang="en" dirty="0"/>
              <a:t>)</a:t>
            </a:r>
            <a:endParaRPr lang="en-US" dirty="0"/>
          </a:p>
        </p:txBody>
      </p:sp>
      <p:sp>
        <p:nvSpPr>
          <p:cNvPr id="3" name="Content Placeholder 2"/>
          <p:cNvSpPr>
            <a:spLocks noGrp="1"/>
          </p:cNvSpPr>
          <p:nvPr>
            <p:ph idx="1"/>
          </p:nvPr>
        </p:nvSpPr>
        <p:spPr/>
        <p:txBody>
          <a:bodyPr/>
          <a:lstStyle/>
          <a:p>
            <a:pPr marL="0" indent="0">
              <a:buNone/>
            </a:pPr>
            <a:r>
              <a:rPr lang="en" dirty="0">
                <a:solidFill>
                  <a:srgbClr val="C00000"/>
                </a:solidFill>
              </a:rPr>
              <a:t>Relative or dilutional hyponatremia</a:t>
            </a:r>
          </a:p>
          <a:p>
            <a:r>
              <a:rPr lang="en" dirty="0"/>
              <a:t>is found in </a:t>
            </a:r>
            <a:r>
              <a:rPr lang="en" dirty="0">
                <a:solidFill>
                  <a:srgbClr val="C00000"/>
                </a:solidFill>
              </a:rPr>
              <a:t>hypotonic hyperhydration</a:t>
            </a:r>
          </a:p>
          <a:p>
            <a:r>
              <a:rPr lang="en" dirty="0"/>
              <a:t>etiological factors</a:t>
            </a:r>
          </a:p>
          <a:p>
            <a:pPr marL="0" indent="0">
              <a:buNone/>
            </a:pPr>
            <a:r>
              <a:rPr lang="en" dirty="0"/>
              <a:t>- </a:t>
            </a:r>
            <a:r>
              <a:rPr lang="en" dirty="0">
                <a:solidFill>
                  <a:srgbClr val="0070C0"/>
                </a:solidFill>
              </a:rPr>
              <a:t>water poisoning</a:t>
            </a:r>
          </a:p>
          <a:p>
            <a:pPr marL="0" indent="0">
              <a:buNone/>
            </a:pPr>
            <a:r>
              <a:rPr lang="en" dirty="0"/>
              <a:t>- </a:t>
            </a:r>
            <a:r>
              <a:rPr lang="en" dirty="0">
                <a:solidFill>
                  <a:srgbClr val="0070C0"/>
                </a:solidFill>
              </a:rPr>
              <a:t>water retention </a:t>
            </a:r>
            <a:r>
              <a:rPr lang="en" dirty="0"/>
              <a:t>in the body</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69</a:t>
            </a:fld>
            <a:endParaRPr lang="en-US"/>
          </a:p>
        </p:txBody>
      </p:sp>
    </p:spTree>
    <p:extLst>
      <p:ext uri="{BB962C8B-B14F-4D97-AF65-F5344CB8AC3E}">
        <p14:creationId xmlns:p14="http://schemas.microsoft.com/office/powerpoint/2010/main" val="907408466"/>
      </p:ext>
    </p:extLst>
  </p:cSld>
  <p:clrMapOvr>
    <a:masterClrMapping/>
  </p:clrMapOvr>
  <mc:AlternateContent xmlns:mc="http://schemas.openxmlformats.org/markup-compatibility/2006" xmlns:p14="http://schemas.microsoft.com/office/powerpoint/2010/main">
    <mc:Choice Requires="p14">
      <p:transition spd="slow" p14:dur="2000" advTm="20466"/>
    </mc:Choice>
    <mc:Fallback xmlns="">
      <p:transition spd="slow" advTm="2046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hapter 5: (A) Distribution of Body Fluids Flashcards | Quizl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5800" y="719136"/>
            <a:ext cx="8203652" cy="552926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134EC62-E7B5-4728-A7FE-3758188B631D}" type="slidenum">
              <a:rPr lang="en-US" smtClean="0"/>
              <a:t>7</a:t>
            </a:fld>
            <a:endParaRPr lang="en-US"/>
          </a:p>
        </p:txBody>
      </p:sp>
    </p:spTree>
    <p:extLst>
      <p:ext uri="{BB962C8B-B14F-4D97-AF65-F5344CB8AC3E}">
        <p14:creationId xmlns:p14="http://schemas.microsoft.com/office/powerpoint/2010/main" val="2739545371"/>
      </p:ext>
    </p:extLst>
  </p:cSld>
  <p:clrMapOvr>
    <a:masterClrMapping/>
  </p:clrMapOvr>
  <mc:AlternateContent xmlns:mc="http://schemas.openxmlformats.org/markup-compatibility/2006" xmlns:p14="http://schemas.microsoft.com/office/powerpoint/2010/main">
    <mc:Choice Requires="p14">
      <p:transition spd="slow" p14:dur="2000" advTm="73269"/>
    </mc:Choice>
    <mc:Fallback xmlns="">
      <p:transition spd="slow" advTm="732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 ( </a:t>
            </a:r>
            <a:r>
              <a:rPr lang="en" dirty="0">
                <a:cs typeface="Times New Roman"/>
              </a:rPr>
              <a:t>&lt; </a:t>
            </a:r>
            <a:r>
              <a:rPr lang="en" spc="-10" dirty="0">
                <a:cs typeface="Calibri"/>
              </a:rPr>
              <a:t>135 </a:t>
            </a:r>
            <a:r>
              <a:rPr lang="en" spc="-5" dirty="0" err="1">
                <a:cs typeface="Calibri"/>
              </a:rPr>
              <a:t>mmol </a:t>
            </a:r>
            <a:r>
              <a:rPr lang="en" spc="-5" dirty="0">
                <a:cs typeface="Calibri"/>
              </a:rPr>
              <a:t>/l </a:t>
            </a:r>
            <a:r>
              <a:rPr lang="en" dirty="0"/>
              <a:t>)</a:t>
            </a:r>
            <a:endParaRPr lang="en-US" dirty="0"/>
          </a:p>
        </p:txBody>
      </p:sp>
      <p:sp>
        <p:nvSpPr>
          <p:cNvPr id="3" name="Content Placeholder 2"/>
          <p:cNvSpPr>
            <a:spLocks noGrp="1"/>
          </p:cNvSpPr>
          <p:nvPr>
            <p:ph idx="1"/>
          </p:nvPr>
        </p:nvSpPr>
        <p:spPr/>
        <p:txBody>
          <a:bodyPr/>
          <a:lstStyle/>
          <a:p>
            <a:pPr marL="0" indent="0">
              <a:buNone/>
            </a:pPr>
            <a:r>
              <a:rPr lang="en" dirty="0">
                <a:solidFill>
                  <a:srgbClr val="C00000"/>
                </a:solidFill>
              </a:rPr>
              <a:t>Pseudohyponatremia</a:t>
            </a:r>
          </a:p>
          <a:p>
            <a:r>
              <a:rPr lang="en" dirty="0"/>
              <a:t>present in states when the concentration of sodium in the plasma is lowered due to </a:t>
            </a:r>
            <a:r>
              <a:rPr lang="en" dirty="0">
                <a:solidFill>
                  <a:srgbClr val="0070C0"/>
                </a:solidFill>
              </a:rPr>
              <a:t>retention or increased concentration </a:t>
            </a:r>
            <a:r>
              <a:rPr lang="en" dirty="0">
                <a:solidFill>
                  <a:srgbClr val="C00000"/>
                </a:solidFill>
              </a:rPr>
              <a:t>of glucose </a:t>
            </a:r>
            <a:r>
              <a:rPr lang="en" dirty="0"/>
              <a:t>, </a:t>
            </a:r>
            <a:r>
              <a:rPr lang="en" dirty="0">
                <a:solidFill>
                  <a:srgbClr val="C00000"/>
                </a:solidFill>
              </a:rPr>
              <a:t>lipids </a:t>
            </a:r>
            <a:r>
              <a:rPr lang="en" dirty="0"/>
              <a:t>, </a:t>
            </a:r>
            <a:r>
              <a:rPr lang="en" dirty="0">
                <a:solidFill>
                  <a:srgbClr val="C00000"/>
                </a:solidFill>
              </a:rPr>
              <a:t>proteins, </a:t>
            </a:r>
            <a:r>
              <a:rPr lang="en" dirty="0"/>
              <a:t>and </a:t>
            </a:r>
            <a:r>
              <a:rPr lang="en" dirty="0">
                <a:solidFill>
                  <a:srgbClr val="C00000"/>
                </a:solidFill>
              </a:rPr>
              <a:t>other osmotically active particles</a:t>
            </a:r>
          </a:p>
          <a:p>
            <a:endParaRPr lang="en-US" dirty="0">
              <a:solidFill>
                <a:srgbClr val="C00000"/>
              </a:solidFill>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70</a:t>
            </a:fld>
            <a:endParaRPr lang="en-US"/>
          </a:p>
        </p:txBody>
      </p:sp>
    </p:spTree>
    <p:extLst>
      <p:ext uri="{BB962C8B-B14F-4D97-AF65-F5344CB8AC3E}">
        <p14:creationId xmlns:p14="http://schemas.microsoft.com/office/powerpoint/2010/main" val="2632391709"/>
      </p:ext>
    </p:extLst>
  </p:cSld>
  <p:clrMapOvr>
    <a:masterClrMapping/>
  </p:clrMapOvr>
  <mc:AlternateContent xmlns:mc="http://schemas.openxmlformats.org/markup-compatibility/2006" xmlns:p14="http://schemas.microsoft.com/office/powerpoint/2010/main">
    <mc:Choice Requires="p14">
      <p:transition spd="slow" p14:dur="2000" advTm="30903"/>
    </mc:Choice>
    <mc:Fallback xmlns="">
      <p:transition spd="slow" advTm="30903"/>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 dirty="0">
                <a:solidFill>
                  <a:srgbClr val="C00000"/>
                </a:solidFill>
              </a:rPr>
              <a:t>True hyponatremia</a:t>
            </a:r>
          </a:p>
          <a:p>
            <a:pPr marL="0" indent="0">
              <a:buNone/>
            </a:pPr>
            <a:r>
              <a:rPr lang="en" dirty="0"/>
              <a:t>Increased loss of sodium from the body:</a:t>
            </a:r>
          </a:p>
          <a:p>
            <a:r>
              <a:rPr lang="en" dirty="0">
                <a:solidFill>
                  <a:srgbClr val="0070C0"/>
                </a:solidFill>
              </a:rPr>
              <a:t>extrarenal losses:</a:t>
            </a:r>
          </a:p>
          <a:p>
            <a:pPr marL="0" indent="0">
              <a:buNone/>
            </a:pPr>
            <a:r>
              <a:rPr lang="en" dirty="0"/>
              <a:t>- through the digestive tract</a:t>
            </a:r>
          </a:p>
          <a:p>
            <a:pPr marL="0" indent="0">
              <a:buNone/>
            </a:pPr>
            <a:r>
              <a:rPr lang="en" dirty="0"/>
              <a:t> - through the skin (sweating)</a:t>
            </a:r>
          </a:p>
          <a:p>
            <a:pPr marL="0" indent="0">
              <a:buNone/>
            </a:pPr>
            <a:r>
              <a:rPr lang="en" dirty="0"/>
              <a:t> - dialysis</a:t>
            </a:r>
          </a:p>
          <a:p>
            <a:r>
              <a:rPr lang="en" dirty="0">
                <a:solidFill>
                  <a:srgbClr val="0070C0"/>
                </a:solidFill>
              </a:rPr>
              <a:t>renal losses:</a:t>
            </a:r>
          </a:p>
          <a:p>
            <a:pPr marL="0" indent="0">
              <a:buNone/>
            </a:pPr>
            <a:r>
              <a:rPr lang="en" dirty="0"/>
              <a:t> - normal kidney function</a:t>
            </a:r>
          </a:p>
          <a:p>
            <a:pPr marL="0" indent="0">
              <a:buNone/>
            </a:pPr>
            <a:r>
              <a:rPr lang="en" dirty="0"/>
              <a:t> - reduced kidney function</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71</a:t>
            </a:fld>
            <a:endParaRPr lang="en-US"/>
          </a:p>
        </p:txBody>
      </p:sp>
    </p:spTree>
    <p:extLst>
      <p:ext uri="{BB962C8B-B14F-4D97-AF65-F5344CB8AC3E}">
        <p14:creationId xmlns:p14="http://schemas.microsoft.com/office/powerpoint/2010/main" val="3547555158"/>
      </p:ext>
    </p:extLst>
  </p:cSld>
  <p:clrMapOvr>
    <a:masterClrMapping/>
  </p:clrMapOvr>
  <mc:AlternateContent xmlns:mc="http://schemas.openxmlformats.org/markup-compatibility/2006" xmlns:p14="http://schemas.microsoft.com/office/powerpoint/2010/main">
    <mc:Choice Requires="p14">
      <p:transition spd="slow" p14:dur="2000" advTm="39161"/>
    </mc:Choice>
    <mc:Fallback xmlns="">
      <p:transition spd="slow" advTm="3916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0"/>
              </a:spcBef>
              <a:buNone/>
            </a:pPr>
            <a:r>
              <a:rPr lang="en" spc="-5" dirty="0">
                <a:cs typeface="Calibri"/>
              </a:rPr>
              <a:t>Renal </a:t>
            </a:r>
            <a:r>
              <a:rPr lang="en" spc="-10" dirty="0">
                <a:cs typeface="Calibri"/>
              </a:rPr>
              <a:t>losses</a:t>
            </a:r>
            <a:r>
              <a:rPr lang="en" spc="-15" dirty="0">
                <a:cs typeface="Calibri"/>
              </a:rPr>
              <a:t> </a:t>
            </a:r>
            <a:r>
              <a:rPr lang="en" spc="-10" dirty="0">
                <a:cs typeface="Calibri"/>
              </a:rPr>
              <a:t>sodium:</a:t>
            </a:r>
          </a:p>
          <a:p>
            <a:pPr marL="0" indent="0">
              <a:lnSpc>
                <a:spcPct val="100000"/>
              </a:lnSpc>
              <a:spcBef>
                <a:spcPts val="0"/>
              </a:spcBef>
              <a:buNone/>
            </a:pPr>
            <a:endParaRPr lang="sr-Cyrl-RS" dirty="0">
              <a:cs typeface="Calibri"/>
            </a:endParaRPr>
          </a:p>
          <a:p>
            <a:pPr marL="686435" indent="-610235">
              <a:lnSpc>
                <a:spcPts val="2715"/>
              </a:lnSpc>
              <a:spcBef>
                <a:spcPts val="0"/>
              </a:spcBef>
              <a:buFont typeface="Wingdings"/>
              <a:buChar char=""/>
              <a:tabLst>
                <a:tab pos="685800" algn="l"/>
                <a:tab pos="686435" algn="l"/>
              </a:tabLst>
            </a:pPr>
            <a:r>
              <a:rPr lang="en" spc="-5" dirty="0">
                <a:solidFill>
                  <a:srgbClr val="0070C0"/>
                </a:solidFill>
                <a:cs typeface="Calibri"/>
              </a:rPr>
              <a:t>Normal function</a:t>
            </a:r>
            <a:r>
              <a:rPr lang="en" spc="-15" dirty="0">
                <a:solidFill>
                  <a:srgbClr val="0070C0"/>
                </a:solidFill>
                <a:cs typeface="Calibri"/>
              </a:rPr>
              <a:t> </a:t>
            </a:r>
            <a:r>
              <a:rPr lang="en" spc="-10" dirty="0">
                <a:solidFill>
                  <a:srgbClr val="0070C0"/>
                </a:solidFill>
                <a:cs typeface="Calibri"/>
              </a:rPr>
              <a:t>kidneys</a:t>
            </a:r>
            <a:endParaRPr lang="sr-Cyrl-RS" dirty="0">
              <a:solidFill>
                <a:srgbClr val="0070C0"/>
              </a:solidFill>
              <a:cs typeface="Calibri"/>
            </a:endParaRPr>
          </a:p>
          <a:p>
            <a:pPr marL="848360" lvl="1" indent="-163195">
              <a:lnSpc>
                <a:spcPts val="2590"/>
              </a:lnSpc>
              <a:spcBef>
                <a:spcPts val="0"/>
              </a:spcBef>
              <a:buChar char="-"/>
              <a:tabLst>
                <a:tab pos="848994" algn="l"/>
              </a:tabLst>
            </a:pPr>
            <a:r>
              <a:rPr lang="en" sz="2800" spc="10" dirty="0">
                <a:cs typeface="Calibri"/>
              </a:rPr>
              <a:t>osmotic </a:t>
            </a:r>
            <a:r>
              <a:rPr lang="en" sz="2800" spc="-5" dirty="0">
                <a:cs typeface="Calibri"/>
              </a:rPr>
              <a:t>diuresis: </a:t>
            </a:r>
            <a:r>
              <a:rPr lang="en" sz="2800" spc="-20" dirty="0">
                <a:cs typeface="Calibri"/>
              </a:rPr>
              <a:t>glucose, </a:t>
            </a:r>
            <a:r>
              <a:rPr lang="en" sz="2800" spc="-10" dirty="0">
                <a:cs typeface="Calibri"/>
              </a:rPr>
              <a:t>urea,</a:t>
            </a:r>
            <a:r>
              <a:rPr lang="en" sz="2800" spc="-125" dirty="0">
                <a:cs typeface="Calibri"/>
              </a:rPr>
              <a:t> </a:t>
            </a:r>
            <a:r>
              <a:rPr lang="en" sz="2800" spc="-20" dirty="0">
                <a:cs typeface="Calibri"/>
              </a:rPr>
              <a:t>mannitol</a:t>
            </a:r>
            <a:endParaRPr lang="sr-Cyrl-RS" sz="2800" dirty="0">
              <a:cs typeface="Calibri"/>
            </a:endParaRPr>
          </a:p>
          <a:p>
            <a:pPr marL="848360" lvl="1" indent="-163195">
              <a:lnSpc>
                <a:spcPts val="2590"/>
              </a:lnSpc>
              <a:spcBef>
                <a:spcPts val="0"/>
              </a:spcBef>
              <a:buChar char="-"/>
              <a:tabLst>
                <a:tab pos="848994" algn="l"/>
              </a:tabLst>
            </a:pPr>
            <a:r>
              <a:rPr lang="en" sz="2800" spc="5" dirty="0">
                <a:cs typeface="Calibri"/>
              </a:rPr>
              <a:t>use</a:t>
            </a:r>
            <a:r>
              <a:rPr lang="en" sz="2800" spc="-55" dirty="0">
                <a:cs typeface="Calibri"/>
              </a:rPr>
              <a:t> </a:t>
            </a:r>
            <a:r>
              <a:rPr lang="en" sz="2800" spc="-10" dirty="0">
                <a:cs typeface="Calibri"/>
              </a:rPr>
              <a:t>diuretics</a:t>
            </a:r>
            <a:endParaRPr lang="sr-Cyrl-RS" sz="2800" dirty="0">
              <a:cs typeface="Calibri"/>
            </a:endParaRPr>
          </a:p>
          <a:p>
            <a:pPr marL="848360" lvl="1" indent="-163195">
              <a:lnSpc>
                <a:spcPts val="2590"/>
              </a:lnSpc>
              <a:spcBef>
                <a:spcPts val="0"/>
              </a:spcBef>
              <a:buChar char="-"/>
              <a:tabLst>
                <a:tab pos="848994" algn="l"/>
              </a:tabLst>
            </a:pPr>
            <a:r>
              <a:rPr lang="en" sz="2800" spc="5" dirty="0">
                <a:cs typeface="Calibri"/>
              </a:rPr>
              <a:t>Addison 's</a:t>
            </a:r>
            <a:r>
              <a:rPr lang="en" sz="2800" spc="-125" dirty="0">
                <a:cs typeface="Calibri"/>
              </a:rPr>
              <a:t> </a:t>
            </a:r>
            <a:r>
              <a:rPr lang="en" sz="2800" spc="-10" dirty="0">
                <a:cs typeface="Calibri"/>
              </a:rPr>
              <a:t>disease</a:t>
            </a:r>
            <a:endParaRPr lang="sr-Cyrl-RS" sz="2800" dirty="0">
              <a:cs typeface="Calibri"/>
            </a:endParaRPr>
          </a:p>
          <a:p>
            <a:pPr marL="848360" lvl="1" indent="-163195">
              <a:lnSpc>
                <a:spcPts val="2755"/>
              </a:lnSpc>
              <a:spcBef>
                <a:spcPts val="0"/>
              </a:spcBef>
              <a:buChar char="-"/>
              <a:tabLst>
                <a:tab pos="848994" algn="l"/>
              </a:tabLst>
            </a:pPr>
            <a:r>
              <a:rPr lang="en" sz="2800" spc="-15" dirty="0">
                <a:cs typeface="Calibri"/>
              </a:rPr>
              <a:t>metabolic </a:t>
            </a:r>
            <a:r>
              <a:rPr lang="en" sz="2800" spc="-5" dirty="0">
                <a:cs typeface="Calibri"/>
              </a:rPr>
              <a:t>alkalosis </a:t>
            </a:r>
            <a:r>
              <a:rPr lang="en" sz="2800" dirty="0">
                <a:cs typeface="Calibri"/>
              </a:rPr>
              <a:t>(increased </a:t>
            </a:r>
            <a:r>
              <a:rPr lang="en" sz="2800" spc="-10" dirty="0">
                <a:cs typeface="Calibri"/>
              </a:rPr>
              <a:t>excretion of </a:t>
            </a:r>
            <a:r>
              <a:rPr lang="en" sz="2800" spc="5" dirty="0">
                <a:cs typeface="Calibri"/>
              </a:rPr>
              <a:t>HCO </a:t>
            </a:r>
            <a:r>
              <a:rPr lang="en" sz="2800" spc="7" baseline="-25000" dirty="0">
                <a:cs typeface="Calibri"/>
              </a:rPr>
              <a:t>3 </a:t>
            </a:r>
            <a:r>
              <a:rPr lang="en" sz="2800" spc="7" dirty="0">
                <a:cs typeface="Calibri"/>
              </a:rPr>
              <a:t>- and</a:t>
            </a:r>
            <a:r>
              <a:rPr lang="en" sz="2800" spc="40" dirty="0">
                <a:cs typeface="Calibri"/>
              </a:rPr>
              <a:t> </a:t>
            </a:r>
            <a:r>
              <a:rPr lang="en" sz="2800" spc="-10" dirty="0">
                <a:cs typeface="Calibri"/>
              </a:rPr>
              <a:t>Na </a:t>
            </a:r>
            <a:r>
              <a:rPr lang="en" sz="2800" spc="-15" baseline="30000" dirty="0">
                <a:cs typeface="Calibri"/>
              </a:rPr>
              <a:t>+ </a:t>
            </a:r>
            <a:r>
              <a:rPr lang="en" sz="2800" spc="-10" dirty="0">
                <a:cs typeface="Calibri"/>
              </a:rPr>
              <a:t>)</a:t>
            </a:r>
            <a:endParaRPr lang="en-US" sz="2800" dirty="0">
              <a:cs typeface="Calibri"/>
            </a:endParaRPr>
          </a:p>
          <a:p>
            <a:pPr marL="685165" lvl="1" indent="0">
              <a:lnSpc>
                <a:spcPts val="2715"/>
              </a:lnSpc>
              <a:spcBef>
                <a:spcPts val="0"/>
              </a:spcBef>
              <a:buNone/>
              <a:tabLst>
                <a:tab pos="848994" algn="l"/>
              </a:tabLst>
            </a:pPr>
            <a:endParaRPr lang="sr-Cyrl-RS" sz="2800" dirty="0">
              <a:cs typeface="Calibri"/>
            </a:endParaRPr>
          </a:p>
          <a:p>
            <a:pPr marL="0" indent="0">
              <a:lnSpc>
                <a:spcPct val="100000"/>
              </a:lnSpc>
              <a:spcBef>
                <a:spcPts val="0"/>
              </a:spcBef>
              <a:buNone/>
            </a:pPr>
            <a:r>
              <a:rPr lang="en" i="1" spc="-15" dirty="0">
                <a:cs typeface="Calibri"/>
              </a:rPr>
              <a:t>Water loss </a:t>
            </a:r>
            <a:r>
              <a:rPr lang="en" i="1" dirty="0">
                <a:cs typeface="Calibri"/>
              </a:rPr>
              <a:t>– </a:t>
            </a:r>
            <a:r>
              <a:rPr lang="en" i="1" spc="-5" dirty="0">
                <a:cs typeface="Calibri"/>
              </a:rPr>
              <a:t>equal to, less than, </a:t>
            </a:r>
            <a:r>
              <a:rPr lang="en" i="1" spc="10" dirty="0">
                <a:cs typeface="Calibri"/>
              </a:rPr>
              <a:t>or greater </a:t>
            </a:r>
            <a:r>
              <a:rPr lang="en" i="1" spc="-45" dirty="0">
                <a:cs typeface="Calibri"/>
              </a:rPr>
              <a:t>than </a:t>
            </a:r>
            <a:r>
              <a:rPr lang="en" i="1" spc="-10" dirty="0">
                <a:cs typeface="Calibri"/>
              </a:rPr>
              <a:t>the loss</a:t>
            </a:r>
            <a:r>
              <a:rPr lang="en" i="1" spc="-110" dirty="0">
                <a:cs typeface="Calibri"/>
              </a:rPr>
              <a:t> </a:t>
            </a:r>
            <a:r>
              <a:rPr lang="en" i="1" spc="5" dirty="0">
                <a:cs typeface="Calibri"/>
              </a:rPr>
              <a:t>of sodium</a:t>
            </a:r>
            <a:endParaRPr lang="en-US" i="1" dirty="0">
              <a:cs typeface="Calibri"/>
            </a:endParaRPr>
          </a:p>
          <a:p>
            <a:pPr>
              <a:spcBef>
                <a:spcPts val="0"/>
              </a:spcBef>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72</a:t>
            </a:fld>
            <a:endParaRPr lang="en-US"/>
          </a:p>
        </p:txBody>
      </p:sp>
    </p:spTree>
    <p:extLst>
      <p:ext uri="{BB962C8B-B14F-4D97-AF65-F5344CB8AC3E}">
        <p14:creationId xmlns:p14="http://schemas.microsoft.com/office/powerpoint/2010/main" val="2965445465"/>
      </p:ext>
    </p:extLst>
  </p:cSld>
  <p:clrMapOvr>
    <a:masterClrMapping/>
  </p:clrMapOvr>
  <mc:AlternateContent xmlns:mc="http://schemas.openxmlformats.org/markup-compatibility/2006" xmlns:p14="http://schemas.microsoft.com/office/powerpoint/2010/main">
    <mc:Choice Requires="p14">
      <p:transition spd="slow" p14:dur="2000" advTm="17722"/>
    </mc:Choice>
    <mc:Fallback xmlns="">
      <p:transition spd="slow" advTm="17722"/>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Hyponatremia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0"/>
              </a:spcBef>
              <a:buNone/>
            </a:pPr>
            <a:r>
              <a:rPr lang="en" spc="-5" dirty="0">
                <a:cs typeface="Calibri"/>
              </a:rPr>
              <a:t>Renal </a:t>
            </a:r>
            <a:r>
              <a:rPr lang="en" spc="-10" dirty="0">
                <a:cs typeface="Calibri"/>
              </a:rPr>
              <a:t>losses</a:t>
            </a:r>
            <a:r>
              <a:rPr lang="en" spc="-15" dirty="0">
                <a:cs typeface="Calibri"/>
              </a:rPr>
              <a:t> of </a:t>
            </a:r>
            <a:r>
              <a:rPr lang="en" spc="-10" dirty="0">
                <a:cs typeface="Calibri"/>
              </a:rPr>
              <a:t>sodium:</a:t>
            </a:r>
          </a:p>
          <a:p>
            <a:pPr marL="686435" indent="-610870">
              <a:lnSpc>
                <a:spcPts val="2715"/>
              </a:lnSpc>
              <a:spcBef>
                <a:spcPts val="600"/>
              </a:spcBef>
              <a:buFont typeface="Wingdings"/>
              <a:buChar char=""/>
              <a:tabLst>
                <a:tab pos="685800" algn="l"/>
                <a:tab pos="686435" algn="l"/>
              </a:tabLst>
            </a:pPr>
            <a:endParaRPr lang="sr-Cyrl-RS" spc="-10" dirty="0">
              <a:cs typeface="Calibri"/>
            </a:endParaRPr>
          </a:p>
          <a:p>
            <a:pPr marL="686435" indent="-610870">
              <a:lnSpc>
                <a:spcPts val="2715"/>
              </a:lnSpc>
              <a:spcBef>
                <a:spcPts val="600"/>
              </a:spcBef>
              <a:buFont typeface="Wingdings"/>
              <a:buChar char=""/>
              <a:tabLst>
                <a:tab pos="685800" algn="l"/>
                <a:tab pos="686435" algn="l"/>
              </a:tabLst>
            </a:pPr>
            <a:r>
              <a:rPr lang="en" spc="-10" dirty="0">
                <a:solidFill>
                  <a:srgbClr val="0070C0"/>
                </a:solidFill>
                <a:cs typeface="Calibri"/>
              </a:rPr>
              <a:t>Decreased renal</a:t>
            </a:r>
            <a:r>
              <a:rPr lang="en" dirty="0">
                <a:solidFill>
                  <a:srgbClr val="0070C0"/>
                </a:solidFill>
                <a:cs typeface="Calibri"/>
              </a:rPr>
              <a:t> </a:t>
            </a:r>
            <a:r>
              <a:rPr lang="en" spc="-5" dirty="0">
                <a:solidFill>
                  <a:srgbClr val="0070C0"/>
                </a:solidFill>
                <a:cs typeface="Calibri"/>
              </a:rPr>
              <a:t>function</a:t>
            </a:r>
            <a:endParaRPr lang="sr-Cyrl-RS" dirty="0">
              <a:solidFill>
                <a:srgbClr val="0070C0"/>
              </a:solidFill>
              <a:cs typeface="Calibri"/>
            </a:endParaRPr>
          </a:p>
          <a:p>
            <a:pPr marL="848360" lvl="1" indent="-163195">
              <a:lnSpc>
                <a:spcPts val="2590"/>
              </a:lnSpc>
              <a:spcBef>
                <a:spcPts val="600"/>
              </a:spcBef>
              <a:buChar char="-"/>
              <a:tabLst>
                <a:tab pos="848994" algn="l"/>
              </a:tabLst>
            </a:pPr>
            <a:r>
              <a:rPr lang="en" sz="2800" spc="-20" dirty="0">
                <a:cs typeface="Calibri"/>
              </a:rPr>
              <a:t>polyuric </a:t>
            </a:r>
            <a:r>
              <a:rPr lang="en" sz="2800" dirty="0">
                <a:cs typeface="Calibri"/>
              </a:rPr>
              <a:t>phase </a:t>
            </a:r>
            <a:r>
              <a:rPr lang="en" sz="2800" spc="-20" dirty="0">
                <a:cs typeface="Calibri"/>
              </a:rPr>
              <a:t>of acute </a:t>
            </a:r>
            <a:r>
              <a:rPr lang="en" sz="2800" spc="-5" dirty="0">
                <a:cs typeface="Calibri"/>
              </a:rPr>
              <a:t>renal failure</a:t>
            </a:r>
            <a:r>
              <a:rPr lang="en" sz="2800" spc="220" dirty="0">
                <a:cs typeface="Calibri"/>
              </a:rPr>
              <a:t> </a:t>
            </a:r>
            <a:r>
              <a:rPr lang="en" sz="2800" spc="-10" dirty="0">
                <a:cs typeface="Calibri"/>
              </a:rPr>
              <a:t>insufficiency</a:t>
            </a:r>
            <a:endParaRPr lang="sr-Cyrl-RS" sz="2800" dirty="0">
              <a:cs typeface="Calibri"/>
            </a:endParaRPr>
          </a:p>
          <a:p>
            <a:pPr marL="848360" lvl="1" indent="-163195">
              <a:lnSpc>
                <a:spcPts val="2590"/>
              </a:lnSpc>
              <a:spcBef>
                <a:spcPts val="600"/>
              </a:spcBef>
              <a:buChar char="-"/>
              <a:tabLst>
                <a:tab pos="848994" algn="l"/>
              </a:tabLst>
            </a:pPr>
            <a:r>
              <a:rPr lang="en" sz="2800" spc="-5" dirty="0">
                <a:cs typeface="Calibri"/>
              </a:rPr>
              <a:t>chronic renal</a:t>
            </a:r>
            <a:r>
              <a:rPr lang="en" sz="2800" spc="-15" dirty="0">
                <a:cs typeface="Calibri"/>
              </a:rPr>
              <a:t> </a:t>
            </a:r>
            <a:r>
              <a:rPr lang="en" sz="2800" spc="-10" dirty="0">
                <a:cs typeface="Calibri"/>
              </a:rPr>
              <a:t>insufficiency</a:t>
            </a:r>
            <a:endParaRPr lang="sr-Cyrl-RS" sz="2800" dirty="0">
              <a:cs typeface="Calibri"/>
            </a:endParaRPr>
          </a:p>
          <a:p>
            <a:pPr marL="848360" lvl="1" indent="-163195">
              <a:lnSpc>
                <a:spcPts val="2715"/>
              </a:lnSpc>
              <a:spcBef>
                <a:spcPts val="600"/>
              </a:spcBef>
              <a:buChar char="-"/>
              <a:tabLst>
                <a:tab pos="848994" algn="l"/>
              </a:tabLst>
            </a:pPr>
            <a:r>
              <a:rPr lang="en" sz="2800" spc="-20" dirty="0">
                <a:cs typeface="Calibri"/>
              </a:rPr>
              <a:t>tubulopathy</a:t>
            </a:r>
          </a:p>
          <a:p>
            <a:pPr marL="685165" lvl="1" indent="0">
              <a:lnSpc>
                <a:spcPts val="2715"/>
              </a:lnSpc>
              <a:spcBef>
                <a:spcPts val="0"/>
              </a:spcBef>
              <a:buNone/>
              <a:tabLst>
                <a:tab pos="848994" algn="l"/>
              </a:tabLst>
            </a:pPr>
            <a:endParaRPr lang="sr-Cyrl-RS" sz="2800" dirty="0">
              <a:cs typeface="Calibri"/>
            </a:endParaRPr>
          </a:p>
          <a:p>
            <a:pPr marL="0" indent="0">
              <a:lnSpc>
                <a:spcPct val="100000"/>
              </a:lnSpc>
              <a:spcBef>
                <a:spcPts val="0"/>
              </a:spcBef>
              <a:buNone/>
            </a:pPr>
            <a:r>
              <a:rPr lang="en" i="1" spc="-15" dirty="0">
                <a:cs typeface="Calibri"/>
              </a:rPr>
              <a:t>Water loss </a:t>
            </a:r>
            <a:r>
              <a:rPr lang="en" i="1" dirty="0">
                <a:cs typeface="Calibri"/>
              </a:rPr>
              <a:t>- </a:t>
            </a:r>
            <a:r>
              <a:rPr lang="en" i="1" spc="-5" dirty="0">
                <a:cs typeface="Calibri"/>
              </a:rPr>
              <a:t>equal to, less than, </a:t>
            </a:r>
            <a:r>
              <a:rPr lang="en" i="1" spc="10" dirty="0">
                <a:cs typeface="Calibri"/>
              </a:rPr>
              <a:t>or greater </a:t>
            </a:r>
            <a:r>
              <a:rPr lang="en" i="1" spc="-45" dirty="0">
                <a:cs typeface="Calibri"/>
              </a:rPr>
              <a:t>than </a:t>
            </a:r>
            <a:r>
              <a:rPr lang="en" i="1" spc="-10" dirty="0">
                <a:cs typeface="Calibri"/>
              </a:rPr>
              <a:t>the loss</a:t>
            </a:r>
            <a:r>
              <a:rPr lang="en" i="1" spc="-110" dirty="0">
                <a:cs typeface="Calibri"/>
              </a:rPr>
              <a:t> </a:t>
            </a:r>
            <a:r>
              <a:rPr lang="en" i="1" spc="5" dirty="0">
                <a:cs typeface="Calibri"/>
              </a:rPr>
              <a:t>of sodium</a:t>
            </a:r>
            <a:endParaRPr lang="en-US" i="1" dirty="0">
              <a:cs typeface="Calibri"/>
            </a:endParaRPr>
          </a:p>
          <a:p>
            <a:pPr>
              <a:spcBef>
                <a:spcPts val="0"/>
              </a:spcBef>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73</a:t>
            </a:fld>
            <a:endParaRPr lang="en-US"/>
          </a:p>
        </p:txBody>
      </p:sp>
    </p:spTree>
    <p:extLst>
      <p:ext uri="{BB962C8B-B14F-4D97-AF65-F5344CB8AC3E}">
        <p14:creationId xmlns:p14="http://schemas.microsoft.com/office/powerpoint/2010/main" val="2364843789"/>
      </p:ext>
    </p:extLst>
  </p:cSld>
  <p:clrMapOvr>
    <a:masterClrMapping/>
  </p:clrMapOvr>
  <mc:AlternateContent xmlns:mc="http://schemas.openxmlformats.org/markup-compatibility/2006" xmlns:p14="http://schemas.microsoft.com/office/powerpoint/2010/main">
    <mc:Choice Requires="p14">
      <p:transition spd="slow" p14:dur="2000" advTm="14218"/>
    </mc:Choice>
    <mc:Fallback xmlns="">
      <p:transition spd="slow" advTm="14218"/>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600" spc="10" dirty="0">
                <a:latin typeface="+mn-lt"/>
              </a:rPr>
              <a:t>Syndrome </a:t>
            </a:r>
            <a:r>
              <a:rPr lang="en" sz="3600" spc="5" dirty="0">
                <a:latin typeface="+mn-lt"/>
              </a:rPr>
              <a:t>of inadequate </a:t>
            </a:r>
            <a:r>
              <a:rPr lang="en" sz="3600" spc="10" dirty="0">
                <a:latin typeface="+mn-lt"/>
              </a:rPr>
              <a:t>secretion</a:t>
            </a:r>
            <a:r>
              <a:rPr lang="en" sz="3600" spc="-310" dirty="0">
                <a:latin typeface="+mn-lt"/>
              </a:rPr>
              <a:t> </a:t>
            </a:r>
            <a:r>
              <a:rPr lang="en" sz="3600" dirty="0">
                <a:latin typeface="+mn-lt"/>
              </a:rPr>
              <a:t>antidiuretic hormone </a:t>
            </a:r>
            <a:r>
              <a:rPr lang="en" sz="3600" b="0" dirty="0">
                <a:latin typeface="+mn-lt"/>
                <a:cs typeface="Calibri"/>
              </a:rPr>
              <a:t>( </a:t>
            </a:r>
            <a:r>
              <a:rPr lang="en" sz="3600" dirty="0">
                <a:latin typeface="+mn-lt"/>
              </a:rPr>
              <a:t>Schwartz-Batter 's</a:t>
            </a:r>
            <a:r>
              <a:rPr lang="en" sz="3600" spc="-225" dirty="0">
                <a:latin typeface="+mn-lt"/>
              </a:rPr>
              <a:t> </a:t>
            </a:r>
            <a:r>
              <a:rPr lang="en" sz="3600" spc="5" dirty="0">
                <a:latin typeface="+mn-lt"/>
              </a:rPr>
              <a:t>syndrome)</a:t>
            </a:r>
            <a:endParaRPr lang="en-US" sz="3600" dirty="0">
              <a:latin typeface="+mn-lt"/>
            </a:endParaRPr>
          </a:p>
        </p:txBody>
      </p:sp>
      <p:sp>
        <p:nvSpPr>
          <p:cNvPr id="3" name="Content Placeholder 2"/>
          <p:cNvSpPr>
            <a:spLocks noGrp="1"/>
          </p:cNvSpPr>
          <p:nvPr>
            <p:ph idx="1"/>
          </p:nvPr>
        </p:nvSpPr>
        <p:spPr>
          <a:xfrm>
            <a:off x="838200" y="1825625"/>
            <a:ext cx="10515600" cy="4351338"/>
          </a:xfrm>
        </p:spPr>
        <p:txBody>
          <a:bodyPr>
            <a:normAutofit/>
          </a:bodyPr>
          <a:lstStyle/>
          <a:p>
            <a:r>
              <a:rPr lang="en" dirty="0">
                <a:solidFill>
                  <a:srgbClr val="C00000"/>
                </a:solidFill>
              </a:rPr>
              <a:t>hypersecretion of antidiuretic hormone </a:t>
            </a:r>
            <a:r>
              <a:rPr lang="en" dirty="0"/>
              <a:t>(ADH)</a:t>
            </a:r>
          </a:p>
          <a:p>
            <a:r>
              <a:rPr lang="en" dirty="0"/>
              <a:t>is the most common cause of </a:t>
            </a:r>
            <a:r>
              <a:rPr lang="en" dirty="0">
                <a:solidFill>
                  <a:srgbClr val="0070C0"/>
                </a:solidFill>
              </a:rPr>
              <a:t>low </a:t>
            </a:r>
            <a:r>
              <a:rPr lang="en" dirty="0"/>
              <a:t>blood sodium levels</a:t>
            </a:r>
          </a:p>
          <a:p>
            <a:pPr marL="0" indent="0">
              <a:buNone/>
            </a:pPr>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74</a:t>
            </a:fld>
            <a:endParaRPr lang="en-US"/>
          </a:p>
        </p:txBody>
      </p:sp>
    </p:spTree>
    <p:extLst>
      <p:ext uri="{BB962C8B-B14F-4D97-AF65-F5344CB8AC3E}">
        <p14:creationId xmlns:p14="http://schemas.microsoft.com/office/powerpoint/2010/main" val="4135792481"/>
      </p:ext>
    </p:extLst>
  </p:cSld>
  <p:clrMapOvr>
    <a:masterClrMapping/>
  </p:clrMapOvr>
  <mc:AlternateContent xmlns:mc="http://schemas.openxmlformats.org/markup-compatibility/2006" xmlns:p14="http://schemas.microsoft.com/office/powerpoint/2010/main">
    <mc:Choice Requires="p14">
      <p:transition spd="slow" p14:dur="2000" advTm="16070"/>
    </mc:Choice>
    <mc:Fallback xmlns="">
      <p:transition spd="slow" advTm="1607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600" spc="10" dirty="0">
                <a:latin typeface="+mn-lt"/>
              </a:rPr>
              <a:t>Syndrome </a:t>
            </a:r>
            <a:r>
              <a:rPr lang="en" sz="3600" spc="5" dirty="0">
                <a:latin typeface="+mn-lt"/>
              </a:rPr>
              <a:t>of inadequate </a:t>
            </a:r>
            <a:r>
              <a:rPr lang="en" sz="3600" spc="10" dirty="0">
                <a:latin typeface="+mn-lt"/>
              </a:rPr>
              <a:t>secretion</a:t>
            </a:r>
            <a:r>
              <a:rPr lang="en" sz="3600" spc="-310" dirty="0">
                <a:latin typeface="+mn-lt"/>
              </a:rPr>
              <a:t> </a:t>
            </a:r>
            <a:r>
              <a:rPr lang="en" sz="3600" dirty="0">
                <a:latin typeface="+mn-lt"/>
              </a:rPr>
              <a:t>antidiuretic hormone </a:t>
            </a:r>
            <a:r>
              <a:rPr lang="en" sz="3600" b="0" dirty="0">
                <a:latin typeface="+mn-lt"/>
                <a:cs typeface="Calibri"/>
              </a:rPr>
              <a:t>( </a:t>
            </a:r>
            <a:r>
              <a:rPr lang="en" sz="3600" i="1" dirty="0">
                <a:latin typeface="+mn-lt"/>
              </a:rPr>
              <a:t>Schwartz-Batter 's</a:t>
            </a:r>
            <a:r>
              <a:rPr lang="en" sz="3600" i="1" spc="-225" dirty="0">
                <a:latin typeface="+mn-lt"/>
              </a:rPr>
              <a:t> </a:t>
            </a:r>
            <a:r>
              <a:rPr lang="en" sz="3600" i="1" spc="5" dirty="0">
                <a:latin typeface="+mn-lt"/>
              </a:rPr>
              <a:t>syndrome </a:t>
            </a:r>
            <a:r>
              <a:rPr lang="en" sz="3600" spc="5" dirty="0">
                <a:latin typeface="+mn-lt"/>
              </a:rPr>
              <a:t>)</a:t>
            </a:r>
            <a:endParaRPr lang="en-US" sz="3600" dirty="0">
              <a:latin typeface="+mn-lt"/>
            </a:endParaRPr>
          </a:p>
        </p:txBody>
      </p:sp>
      <p:sp>
        <p:nvSpPr>
          <p:cNvPr id="3" name="Content Placeholder 2"/>
          <p:cNvSpPr>
            <a:spLocks noGrp="1"/>
          </p:cNvSpPr>
          <p:nvPr>
            <p:ph idx="1"/>
          </p:nvPr>
        </p:nvSpPr>
        <p:spPr>
          <a:xfrm>
            <a:off x="838200" y="1825625"/>
            <a:ext cx="6488289" cy="4351338"/>
          </a:xfrm>
        </p:spPr>
        <p:txBody>
          <a:bodyPr>
            <a:normAutofit lnSpcReduction="10000"/>
          </a:bodyPr>
          <a:lstStyle/>
          <a:p>
            <a:pPr marL="0" indent="0">
              <a:buNone/>
            </a:pPr>
            <a:r>
              <a:rPr lang="en" dirty="0"/>
              <a:t>Etiology:</a:t>
            </a:r>
          </a:p>
          <a:p>
            <a:pPr marL="0" indent="0">
              <a:buNone/>
            </a:pPr>
            <a:r>
              <a:rPr lang="en" dirty="0"/>
              <a:t> - infections of brain structures and</a:t>
            </a:r>
            <a:endParaRPr lang="en-US" dirty="0"/>
          </a:p>
          <a:p>
            <a:pPr marL="0" indent="0">
              <a:buNone/>
            </a:pPr>
            <a:r>
              <a:rPr lang="en" dirty="0"/>
              <a:t>            membrane (abscess, encephalitis,</a:t>
            </a:r>
          </a:p>
          <a:p>
            <a:pPr marL="0" indent="0">
              <a:buNone/>
            </a:pPr>
            <a:r>
              <a:rPr lang="en" dirty="0"/>
              <a:t> meningitis)</a:t>
            </a:r>
          </a:p>
          <a:p>
            <a:pPr marL="0" indent="0">
              <a:buNone/>
            </a:pPr>
            <a:r>
              <a:rPr lang="en" dirty="0"/>
              <a:t> - head injuries</a:t>
            </a:r>
          </a:p>
          <a:p>
            <a:pPr marL="0" indent="0">
              <a:buNone/>
            </a:pPr>
            <a:r>
              <a:rPr lang="en" dirty="0"/>
              <a:t> - inflammatory lung diseases</a:t>
            </a:r>
          </a:p>
          <a:p>
            <a:pPr marL="0" indent="0">
              <a:buNone/>
            </a:pPr>
            <a:r>
              <a:rPr lang="en" dirty="0"/>
              <a:t> - the use of certain medicine</a:t>
            </a:r>
          </a:p>
          <a:p>
            <a:pPr marL="0" indent="0">
              <a:buNone/>
            </a:pPr>
            <a:r>
              <a:rPr lang="en" dirty="0"/>
              <a:t> - systemic diseases</a:t>
            </a:r>
          </a:p>
          <a:p>
            <a:pPr marL="0" indent="0">
              <a:buNone/>
            </a:pPr>
            <a:r>
              <a:rPr lang="en" dirty="0"/>
              <a:t> - existence of tumors that secrete ADH</a:t>
            </a:r>
          </a:p>
          <a:p>
            <a:endParaRPr lang="sr-Cyrl-RS" dirty="0"/>
          </a:p>
          <a:p>
            <a:endParaRPr lang="en-US" dirty="0"/>
          </a:p>
        </p:txBody>
      </p:sp>
      <p:pic>
        <p:nvPicPr>
          <p:cNvPr id="4" name="Picture 2" descr="Causes of SIAD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3920" y="1502390"/>
            <a:ext cx="4470400" cy="5364482"/>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A134EC62-E7B5-4728-A7FE-3758188B631D}" type="slidenum">
              <a:rPr lang="en-US" smtClean="0"/>
              <a:t>75</a:t>
            </a:fld>
            <a:endParaRPr lang="en-US" dirty="0"/>
          </a:p>
        </p:txBody>
      </p:sp>
    </p:spTree>
    <p:extLst>
      <p:ext uri="{BB962C8B-B14F-4D97-AF65-F5344CB8AC3E}">
        <p14:creationId xmlns:p14="http://schemas.microsoft.com/office/powerpoint/2010/main" val="3390028852"/>
      </p:ext>
    </p:extLst>
  </p:cSld>
  <p:clrMapOvr>
    <a:masterClrMapping/>
  </p:clrMapOvr>
  <mc:AlternateContent xmlns:mc="http://schemas.openxmlformats.org/markup-compatibility/2006" xmlns:p14="http://schemas.microsoft.com/office/powerpoint/2010/main">
    <mc:Choice Requires="p14">
      <p:transition spd="slow" p14:dur="2000" advTm="21763"/>
    </mc:Choice>
    <mc:Fallback xmlns="">
      <p:transition spd="slow" advTm="21763"/>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600" spc="10" dirty="0"/>
              <a:t>Syndrome </a:t>
            </a:r>
            <a:r>
              <a:rPr lang="en" sz="3600" spc="5" dirty="0"/>
              <a:t>of inadequate </a:t>
            </a:r>
            <a:r>
              <a:rPr lang="en" sz="3600" spc="10" dirty="0"/>
              <a:t>secretion</a:t>
            </a:r>
            <a:r>
              <a:rPr lang="en" sz="3600" spc="-310" dirty="0"/>
              <a:t> </a:t>
            </a:r>
            <a:r>
              <a:rPr lang="en" sz="3600" dirty="0"/>
              <a:t>antidiuretic hormone </a:t>
            </a:r>
            <a:r>
              <a:rPr lang="en" sz="3600" dirty="0">
                <a:cs typeface="Calibri"/>
              </a:rPr>
              <a:t>( </a:t>
            </a:r>
            <a:r>
              <a:rPr lang="en" sz="3600" dirty="0"/>
              <a:t>Schwartz-Batter 's</a:t>
            </a:r>
            <a:r>
              <a:rPr lang="en" sz="3600" spc="-225" dirty="0"/>
              <a:t> </a:t>
            </a:r>
            <a:r>
              <a:rPr lang="en" sz="3600" spc="5" dirty="0"/>
              <a:t>syndrome)</a:t>
            </a:r>
            <a:endParaRPr lang="en-US" sz="3600" dirty="0"/>
          </a:p>
        </p:txBody>
      </p:sp>
      <p:sp>
        <p:nvSpPr>
          <p:cNvPr id="3" name="Content Placeholder 2"/>
          <p:cNvSpPr>
            <a:spLocks noGrp="1"/>
          </p:cNvSpPr>
          <p:nvPr>
            <p:ph idx="1"/>
          </p:nvPr>
        </p:nvSpPr>
        <p:spPr/>
        <p:txBody>
          <a:bodyPr>
            <a:normAutofit/>
          </a:bodyPr>
          <a:lstStyle/>
          <a:p>
            <a:pPr marL="0" indent="0">
              <a:buNone/>
            </a:pPr>
            <a:r>
              <a:rPr lang="en" dirty="0"/>
              <a:t>Pathophysiological consequences:</a:t>
            </a:r>
          </a:p>
          <a:p>
            <a:r>
              <a:rPr lang="en" dirty="0">
                <a:solidFill>
                  <a:srgbClr val="0070C0"/>
                </a:solidFill>
              </a:rPr>
              <a:t>HYPONATREMIA</a:t>
            </a:r>
          </a:p>
          <a:p>
            <a:r>
              <a:rPr lang="en" dirty="0">
                <a:solidFill>
                  <a:srgbClr val="0070C0"/>
                </a:solidFill>
              </a:rPr>
              <a:t>Plasma HYPOOSMOLARITY </a:t>
            </a:r>
            <a:r>
              <a:rPr lang="en" dirty="0"/>
              <a:t>(increased fluid volume)</a:t>
            </a:r>
          </a:p>
          <a:p>
            <a:r>
              <a:rPr lang="en" dirty="0">
                <a:solidFill>
                  <a:srgbClr val="0070C0"/>
                </a:solidFill>
              </a:rPr>
              <a:t>Urine HYPEROSMOLARITY </a:t>
            </a:r>
            <a:r>
              <a:rPr lang="en" dirty="0"/>
              <a:t>(decreased urine volume)</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76</a:t>
            </a:fld>
            <a:endParaRPr lang="en-US"/>
          </a:p>
        </p:txBody>
      </p:sp>
    </p:spTree>
    <p:extLst>
      <p:ext uri="{BB962C8B-B14F-4D97-AF65-F5344CB8AC3E}">
        <p14:creationId xmlns:p14="http://schemas.microsoft.com/office/powerpoint/2010/main" val="1420151972"/>
      </p:ext>
    </p:extLst>
  </p:cSld>
  <p:clrMapOvr>
    <a:masterClrMapping/>
  </p:clrMapOvr>
  <mc:AlternateContent xmlns:mc="http://schemas.openxmlformats.org/markup-compatibility/2006" xmlns:p14="http://schemas.microsoft.com/office/powerpoint/2010/main">
    <mc:Choice Requires="p14">
      <p:transition spd="slow" p14:dur="2000" advTm="17059"/>
    </mc:Choice>
    <mc:Fallback xmlns="">
      <p:transition spd="slow" advTm="17059"/>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600" spc="10" dirty="0"/>
              <a:t>Syndrome </a:t>
            </a:r>
            <a:r>
              <a:rPr lang="en" sz="3600" spc="5" dirty="0"/>
              <a:t>of inadequate </a:t>
            </a:r>
            <a:r>
              <a:rPr lang="en" sz="3600" spc="10" dirty="0"/>
              <a:t>secretion</a:t>
            </a:r>
            <a:r>
              <a:rPr lang="en" sz="3600" spc="-310" dirty="0"/>
              <a:t> </a:t>
            </a:r>
            <a:r>
              <a:rPr lang="en" sz="3600" dirty="0"/>
              <a:t>antidiuretic hormone </a:t>
            </a:r>
            <a:r>
              <a:rPr lang="en" sz="3600" dirty="0">
                <a:cs typeface="Calibri"/>
              </a:rPr>
              <a:t>( </a:t>
            </a:r>
            <a:r>
              <a:rPr lang="en" sz="3600" dirty="0"/>
              <a:t>Schwartz-Batter 's</a:t>
            </a:r>
            <a:r>
              <a:rPr lang="en" sz="3600" spc="-225" dirty="0"/>
              <a:t> </a:t>
            </a:r>
            <a:r>
              <a:rPr lang="en" sz="3600" spc="5" dirty="0"/>
              <a:t>syndrome)</a:t>
            </a:r>
            <a:endParaRPr lang="en-US" sz="3600" dirty="0"/>
          </a:p>
        </p:txBody>
      </p:sp>
      <p:sp>
        <p:nvSpPr>
          <p:cNvPr id="3" name="Content Placeholder 2"/>
          <p:cNvSpPr>
            <a:spLocks noGrp="1"/>
          </p:cNvSpPr>
          <p:nvPr>
            <p:ph idx="1"/>
          </p:nvPr>
        </p:nvSpPr>
        <p:spPr/>
        <p:txBody>
          <a:bodyPr/>
          <a:lstStyle/>
          <a:p>
            <a:pPr marL="0" indent="0">
              <a:buNone/>
            </a:pPr>
            <a:r>
              <a:rPr lang="en" dirty="0"/>
              <a:t>Symptoms and signs are non-specific:</a:t>
            </a:r>
          </a:p>
          <a:p>
            <a:r>
              <a:rPr lang="en" dirty="0"/>
              <a:t>malaise and drowsiness</a:t>
            </a:r>
          </a:p>
          <a:p>
            <a:r>
              <a:rPr lang="en" dirty="0"/>
              <a:t>loss of appetite, nausea and vomiting</a:t>
            </a:r>
          </a:p>
          <a:p>
            <a:r>
              <a:rPr lang="en" dirty="0"/>
              <a:t>headache, blurred vision and disorientation</a:t>
            </a:r>
          </a:p>
          <a:p>
            <a:r>
              <a:rPr lang="en" dirty="0"/>
              <a:t>muscle spasms</a:t>
            </a:r>
          </a:p>
          <a:p>
            <a:r>
              <a:rPr lang="en" dirty="0"/>
              <a:t>weight gain</a:t>
            </a:r>
          </a:p>
          <a:p>
            <a:r>
              <a:rPr lang="en" dirty="0"/>
              <a:t>disorders of consciousness</a:t>
            </a:r>
          </a:p>
          <a:p>
            <a:pPr marL="0" indent="0">
              <a:buNone/>
            </a:pPr>
            <a:endParaRPr lang="sr-Cyrl-RS" dirty="0"/>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77</a:t>
            </a:fld>
            <a:endParaRPr lang="en-US"/>
          </a:p>
        </p:txBody>
      </p:sp>
    </p:spTree>
    <p:extLst>
      <p:ext uri="{BB962C8B-B14F-4D97-AF65-F5344CB8AC3E}">
        <p14:creationId xmlns:p14="http://schemas.microsoft.com/office/powerpoint/2010/main" val="697474551"/>
      </p:ext>
    </p:extLst>
  </p:cSld>
  <p:clrMapOvr>
    <a:masterClrMapping/>
  </p:clrMapOvr>
  <mc:AlternateContent xmlns:mc="http://schemas.openxmlformats.org/markup-compatibility/2006" xmlns:p14="http://schemas.microsoft.com/office/powerpoint/2010/main">
    <mc:Choice Requires="p14">
      <p:transition spd="slow" p14:dur="2000" advTm="15950"/>
    </mc:Choice>
    <mc:Fallback xmlns="">
      <p:transition spd="slow" advTm="15950"/>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Hypernatremia ( &gt;145 </a:t>
            </a:r>
            <a:r>
              <a:rPr lang="en" spc="-5" dirty="0" err="1">
                <a:cs typeface="Calibri"/>
              </a:rPr>
              <a:t>mmol </a:t>
            </a:r>
            <a:r>
              <a:rPr lang="en" spc="-5" dirty="0">
                <a:cs typeface="Calibri"/>
              </a:rPr>
              <a:t>/l </a:t>
            </a:r>
            <a:r>
              <a:rPr lang="en" dirty="0"/>
              <a:t>)</a:t>
            </a:r>
            <a:endParaRPr lang="en-US" dirty="0"/>
          </a:p>
        </p:txBody>
      </p:sp>
      <p:sp>
        <p:nvSpPr>
          <p:cNvPr id="3" name="Content Placeholder 2"/>
          <p:cNvSpPr>
            <a:spLocks noGrp="1"/>
          </p:cNvSpPr>
          <p:nvPr>
            <p:ph idx="1"/>
          </p:nvPr>
        </p:nvSpPr>
        <p:spPr/>
        <p:txBody>
          <a:bodyPr>
            <a:noAutofit/>
          </a:bodyPr>
          <a:lstStyle/>
          <a:p>
            <a:pPr marL="0" indent="0">
              <a:buNone/>
            </a:pPr>
            <a:r>
              <a:rPr lang="en" dirty="0">
                <a:solidFill>
                  <a:srgbClr val="0070C0"/>
                </a:solidFill>
              </a:rPr>
              <a:t>True hypernatremia</a:t>
            </a:r>
          </a:p>
          <a:p>
            <a:r>
              <a:rPr lang="en" dirty="0"/>
              <a:t>is present in </a:t>
            </a:r>
            <a:r>
              <a:rPr lang="en" dirty="0">
                <a:solidFill>
                  <a:srgbClr val="C00000"/>
                </a:solidFill>
              </a:rPr>
              <a:t>hypertensive hyperhydration</a:t>
            </a:r>
          </a:p>
          <a:p>
            <a:r>
              <a:rPr lang="en" dirty="0"/>
              <a:t>etiological factors:</a:t>
            </a:r>
          </a:p>
          <a:p>
            <a:pPr marL="0" indent="0">
              <a:buNone/>
            </a:pPr>
            <a:r>
              <a:rPr lang="en" dirty="0"/>
              <a:t> - </a:t>
            </a:r>
            <a:r>
              <a:rPr lang="en" dirty="0">
                <a:solidFill>
                  <a:srgbClr val="C00000"/>
                </a:solidFill>
              </a:rPr>
              <a:t>increased </a:t>
            </a:r>
            <a:r>
              <a:rPr lang="en" dirty="0"/>
              <a:t>sodium intake or</a:t>
            </a:r>
          </a:p>
          <a:p>
            <a:pPr marL="0" indent="0">
              <a:buNone/>
            </a:pPr>
            <a:r>
              <a:rPr lang="en" dirty="0"/>
              <a:t> - </a:t>
            </a:r>
            <a:r>
              <a:rPr lang="en" dirty="0">
                <a:solidFill>
                  <a:srgbClr val="C00000"/>
                </a:solidFill>
              </a:rPr>
              <a:t>increased retention </a:t>
            </a:r>
            <a:r>
              <a:rPr lang="en" dirty="0"/>
              <a:t>of sodium in the body</a:t>
            </a:r>
          </a:p>
          <a:p>
            <a:pPr marL="0" indent="0">
              <a:buNone/>
            </a:pPr>
            <a:r>
              <a:rPr lang="en" i="1" dirty="0"/>
              <a:t>Hypertension causes a redistribution of water from the cellular to the extracellular compartment, and the result is </a:t>
            </a:r>
            <a:r>
              <a:rPr lang="en" i="1" dirty="0">
                <a:solidFill>
                  <a:srgbClr val="C00000"/>
                </a:solidFill>
              </a:rPr>
              <a:t>a decrease in cellular volume.</a:t>
            </a:r>
            <a:endParaRPr lang="en-US" i="1"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78</a:t>
            </a:fld>
            <a:endParaRPr lang="en-US"/>
          </a:p>
        </p:txBody>
      </p:sp>
    </p:spTree>
    <p:extLst>
      <p:ext uri="{BB962C8B-B14F-4D97-AF65-F5344CB8AC3E}">
        <p14:creationId xmlns:p14="http://schemas.microsoft.com/office/powerpoint/2010/main" val="704348491"/>
      </p:ext>
    </p:extLst>
  </p:cSld>
  <p:clrMapOvr>
    <a:masterClrMapping/>
  </p:clrMapOvr>
  <mc:AlternateContent xmlns:mc="http://schemas.openxmlformats.org/markup-compatibility/2006" xmlns:p14="http://schemas.microsoft.com/office/powerpoint/2010/main">
    <mc:Choice Requires="p14">
      <p:transition spd="slow" p14:dur="2000" advTm="33375"/>
    </mc:Choice>
    <mc:Fallback xmlns="">
      <p:transition spd="slow" advTm="33375"/>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Hypernatremia ( &gt;145 </a:t>
            </a:r>
            <a:r>
              <a:rPr lang="en" spc="-5" dirty="0" err="1">
                <a:cs typeface="Calibri"/>
              </a:rPr>
              <a:t>mmol </a:t>
            </a:r>
            <a:r>
              <a:rPr lang="en" spc="-5" dirty="0">
                <a:cs typeface="Calibri"/>
              </a:rPr>
              <a:t>/l </a:t>
            </a:r>
            <a:r>
              <a:rPr lang="en" dirty="0"/>
              <a:t>)</a:t>
            </a:r>
            <a:endParaRPr lang="en-US" dirty="0"/>
          </a:p>
        </p:txBody>
      </p:sp>
      <p:sp>
        <p:nvSpPr>
          <p:cNvPr id="3" name="Content Placeholder 2"/>
          <p:cNvSpPr>
            <a:spLocks noGrp="1"/>
          </p:cNvSpPr>
          <p:nvPr>
            <p:ph idx="1"/>
          </p:nvPr>
        </p:nvSpPr>
        <p:spPr/>
        <p:txBody>
          <a:bodyPr>
            <a:noAutofit/>
          </a:bodyPr>
          <a:lstStyle/>
          <a:p>
            <a:pPr marL="0" indent="0">
              <a:buNone/>
            </a:pPr>
            <a:r>
              <a:rPr lang="en" dirty="0">
                <a:solidFill>
                  <a:srgbClr val="0070C0"/>
                </a:solidFill>
              </a:rPr>
              <a:t>Relative or dilutional hypernatremia</a:t>
            </a:r>
          </a:p>
          <a:p>
            <a:r>
              <a:rPr lang="en" dirty="0"/>
              <a:t>is said in case of </a:t>
            </a:r>
            <a:r>
              <a:rPr lang="en" dirty="0">
                <a:solidFill>
                  <a:srgbClr val="C00000"/>
                </a:solidFill>
              </a:rPr>
              <a:t>hypertonic dehydration</a:t>
            </a:r>
          </a:p>
          <a:p>
            <a:r>
              <a:rPr lang="en" dirty="0"/>
              <a:t>etiological factors:</a:t>
            </a:r>
          </a:p>
          <a:p>
            <a:pPr marL="0" indent="0">
              <a:buNone/>
            </a:pPr>
            <a:r>
              <a:rPr lang="en" dirty="0"/>
              <a:t> - </a:t>
            </a:r>
            <a:r>
              <a:rPr lang="en" dirty="0">
                <a:solidFill>
                  <a:srgbClr val="C00000"/>
                </a:solidFill>
              </a:rPr>
              <a:t>insufficient intake </a:t>
            </a:r>
            <a:r>
              <a:rPr lang="en" dirty="0"/>
              <a:t>of water</a:t>
            </a:r>
          </a:p>
          <a:p>
            <a:pPr marL="0" indent="0">
              <a:buNone/>
            </a:pPr>
            <a:r>
              <a:rPr lang="en" dirty="0"/>
              <a:t> - </a:t>
            </a:r>
            <a:r>
              <a:rPr lang="en" dirty="0">
                <a:solidFill>
                  <a:srgbClr val="C00000"/>
                </a:solidFill>
              </a:rPr>
              <a:t>loss of hypotonic fluid </a:t>
            </a:r>
            <a:r>
              <a:rPr lang="en" dirty="0"/>
              <a:t>from the body</a:t>
            </a:r>
          </a:p>
          <a:p>
            <a:pPr marL="0" indent="0">
              <a:buNone/>
            </a:pPr>
            <a:r>
              <a:rPr lang="en" i="1" dirty="0"/>
              <a:t>Hypertension causes a redistribution of water from the cellular to the extracellular compartment, and the result is </a:t>
            </a:r>
            <a:r>
              <a:rPr lang="en" i="1" dirty="0">
                <a:solidFill>
                  <a:srgbClr val="C00000"/>
                </a:solidFill>
              </a:rPr>
              <a:t>a decrease in cellular volume.</a:t>
            </a:r>
            <a:endParaRPr lang="en-US" i="1"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79</a:t>
            </a:fld>
            <a:endParaRPr lang="en-US"/>
          </a:p>
        </p:txBody>
      </p:sp>
    </p:spTree>
    <p:extLst>
      <p:ext uri="{BB962C8B-B14F-4D97-AF65-F5344CB8AC3E}">
        <p14:creationId xmlns:p14="http://schemas.microsoft.com/office/powerpoint/2010/main" val="2359651916"/>
      </p:ext>
    </p:extLst>
  </p:cSld>
  <p:clrMapOvr>
    <a:masterClrMapping/>
  </p:clrMapOvr>
  <mc:AlternateContent xmlns:mc="http://schemas.openxmlformats.org/markup-compatibility/2006" xmlns:p14="http://schemas.microsoft.com/office/powerpoint/2010/main">
    <mc:Choice Requires="p14">
      <p:transition spd="slow" p14:dur="2000" advTm="27435"/>
    </mc:Choice>
    <mc:Fallback xmlns="">
      <p:transition spd="slow" advTm="2743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Daily circulation of fluids in the body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6468916"/>
              </p:ext>
            </p:extLst>
          </p:nvPr>
        </p:nvGraphicFramePr>
        <p:xfrm>
          <a:off x="838200" y="1828800"/>
          <a:ext cx="10515600" cy="3562348"/>
        </p:xfrm>
        <a:graphic>
          <a:graphicData uri="http://schemas.openxmlformats.org/drawingml/2006/table">
            <a:tbl>
              <a:tblPr firstRow="1" bandRow="1">
                <a:tableStyleId>{5C22544A-7EE6-4342-B048-85BDC9FD1C3A}</a:tableStyleId>
              </a:tblPr>
              <a:tblGrid>
                <a:gridCol w="3514725">
                  <a:extLst>
                    <a:ext uri="{9D8B030D-6E8A-4147-A177-3AD203B41FA5}">
                      <a16:colId xmlns:a16="http://schemas.microsoft.com/office/drawing/2014/main" val="4196604531"/>
                    </a:ext>
                  </a:extLst>
                </a:gridCol>
                <a:gridCol w="1743075">
                  <a:extLst>
                    <a:ext uri="{9D8B030D-6E8A-4147-A177-3AD203B41FA5}">
                      <a16:colId xmlns:a16="http://schemas.microsoft.com/office/drawing/2014/main" val="195095044"/>
                    </a:ext>
                  </a:extLst>
                </a:gridCol>
                <a:gridCol w="3552825">
                  <a:extLst>
                    <a:ext uri="{9D8B030D-6E8A-4147-A177-3AD203B41FA5}">
                      <a16:colId xmlns:a16="http://schemas.microsoft.com/office/drawing/2014/main" val="608627365"/>
                    </a:ext>
                  </a:extLst>
                </a:gridCol>
                <a:gridCol w="1704975">
                  <a:extLst>
                    <a:ext uri="{9D8B030D-6E8A-4147-A177-3AD203B41FA5}">
                      <a16:colId xmlns:a16="http://schemas.microsoft.com/office/drawing/2014/main" val="2408222689"/>
                    </a:ext>
                  </a:extLst>
                </a:gridCol>
              </a:tblGrid>
              <a:tr h="589483">
                <a:tc gridSpan="2">
                  <a:txBody>
                    <a:bodyPr/>
                    <a:lstStyle/>
                    <a:p>
                      <a:pPr algn="ctr"/>
                      <a:r>
                        <a:rPr lang="en" sz="2400" dirty="0"/>
                        <a:t>Daily intake ( ml )</a:t>
                      </a:r>
                      <a:endParaRPr lang="en-US" sz="2400" dirty="0"/>
                    </a:p>
                  </a:txBody>
                  <a:tcPr anchor="ctr"/>
                </a:tc>
                <a:tc hMerge="1">
                  <a:txBody>
                    <a:bodyPr/>
                    <a:lstStyle/>
                    <a:p>
                      <a:endParaRPr lang="en-US"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sz="2400" dirty="0"/>
                        <a:t>Daily loss ( ml )</a:t>
                      </a:r>
                      <a:endParaRPr lang="en-US" sz="2400" dirty="0"/>
                    </a:p>
                  </a:txBody>
                  <a:tcPr anchor="ctr"/>
                </a:tc>
                <a:tc hMerge="1">
                  <a:txBody>
                    <a:bodyPr/>
                    <a:lstStyle/>
                    <a:p>
                      <a:endParaRPr lang="en-US" dirty="0"/>
                    </a:p>
                  </a:txBody>
                  <a:tcPr/>
                </a:tc>
                <a:extLst>
                  <a:ext uri="{0D108BD9-81ED-4DB2-BD59-A6C34878D82A}">
                    <a16:rowId xmlns:a16="http://schemas.microsoft.com/office/drawing/2014/main" val="1013503166"/>
                  </a:ext>
                </a:extLst>
              </a:tr>
              <a:tr h="594573">
                <a:tc>
                  <a:txBody>
                    <a:bodyPr/>
                    <a:lstStyle/>
                    <a:p>
                      <a:pPr algn="l"/>
                      <a:r>
                        <a:rPr lang="en" sz="2200" dirty="0"/>
                        <a:t>water </a:t>
                      </a:r>
                      <a:r>
                        <a:rPr lang="en" sz="2200" baseline="0" dirty="0"/>
                        <a:t>and other liquids</a:t>
                      </a:r>
                      <a:endParaRPr lang="en-US" sz="2200" dirty="0"/>
                    </a:p>
                  </a:txBody>
                  <a:tcPr anchor="ctr"/>
                </a:tc>
                <a:tc>
                  <a:txBody>
                    <a:bodyPr/>
                    <a:lstStyle/>
                    <a:p>
                      <a:pPr algn="ctr"/>
                      <a:r>
                        <a:rPr lang="en" sz="2200" dirty="0"/>
                        <a:t>1400-1800</a:t>
                      </a:r>
                      <a:endParaRPr lang="en-US" sz="2200" dirty="0"/>
                    </a:p>
                  </a:txBody>
                  <a:tcPr anchor="ctr"/>
                </a:tc>
                <a:tc>
                  <a:txBody>
                    <a:bodyPr/>
                    <a:lstStyle/>
                    <a:p>
                      <a:r>
                        <a:rPr lang="en" sz="2200" dirty="0"/>
                        <a:t>urine</a:t>
                      </a:r>
                      <a:endParaRPr lang="en-US" sz="2200" dirty="0"/>
                    </a:p>
                  </a:txBody>
                  <a:tcPr anchor="ctr"/>
                </a:tc>
                <a:tc>
                  <a:txBody>
                    <a:bodyPr/>
                    <a:lstStyle/>
                    <a:p>
                      <a:pPr algn="ctr"/>
                      <a:r>
                        <a:rPr lang="en" sz="2200" dirty="0"/>
                        <a:t>1400-1800</a:t>
                      </a:r>
                      <a:endParaRPr lang="en-US" sz="2200" dirty="0"/>
                    </a:p>
                  </a:txBody>
                  <a:tcPr anchor="ctr"/>
                </a:tc>
                <a:extLst>
                  <a:ext uri="{0D108BD9-81ED-4DB2-BD59-A6C34878D82A}">
                    <a16:rowId xmlns:a16="http://schemas.microsoft.com/office/drawing/2014/main" val="4185555442"/>
                  </a:ext>
                </a:extLst>
              </a:tr>
              <a:tr h="594573">
                <a:tc>
                  <a:txBody>
                    <a:bodyPr/>
                    <a:lstStyle/>
                    <a:p>
                      <a:r>
                        <a:rPr lang="en" sz="2200" dirty="0"/>
                        <a:t>water in food</a:t>
                      </a:r>
                      <a:endParaRPr lang="en-US" sz="2200" dirty="0"/>
                    </a:p>
                  </a:txBody>
                  <a:tcPr anchor="ctr"/>
                </a:tc>
                <a:tc>
                  <a:txBody>
                    <a:bodyPr/>
                    <a:lstStyle/>
                    <a:p>
                      <a:pPr algn="ctr"/>
                      <a:r>
                        <a:rPr lang="en" sz="2200" dirty="0"/>
                        <a:t>700-1000</a:t>
                      </a:r>
                      <a:endParaRPr lang="en-US" sz="2200" dirty="0"/>
                    </a:p>
                  </a:txBody>
                  <a:tcPr anchor="ctr"/>
                </a:tc>
                <a:tc>
                  <a:txBody>
                    <a:bodyPr/>
                    <a:lstStyle/>
                    <a:p>
                      <a:r>
                        <a:rPr lang="en" sz="2200" dirty="0"/>
                        <a:t>stool</a:t>
                      </a:r>
                      <a:endParaRPr lang="en-US" sz="2200" dirty="0"/>
                    </a:p>
                  </a:txBody>
                  <a:tcPr anchor="ctr"/>
                </a:tc>
                <a:tc>
                  <a:txBody>
                    <a:bodyPr/>
                    <a:lstStyle/>
                    <a:p>
                      <a:pPr algn="ctr"/>
                      <a:r>
                        <a:rPr lang="en" sz="2200" dirty="0"/>
                        <a:t>100</a:t>
                      </a:r>
                      <a:endParaRPr lang="en-US" sz="2200" dirty="0"/>
                    </a:p>
                  </a:txBody>
                  <a:tcPr anchor="ctr"/>
                </a:tc>
                <a:extLst>
                  <a:ext uri="{0D108BD9-81ED-4DB2-BD59-A6C34878D82A}">
                    <a16:rowId xmlns:a16="http://schemas.microsoft.com/office/drawing/2014/main" val="1810219636"/>
                  </a:ext>
                </a:extLst>
              </a:tr>
              <a:tr h="594573">
                <a:tc>
                  <a:txBody>
                    <a:bodyPr/>
                    <a:lstStyle/>
                    <a:p>
                      <a:r>
                        <a:rPr lang="en" sz="2200" dirty="0"/>
                        <a:t>"metabolic water "</a:t>
                      </a:r>
                      <a:endParaRPr lang="en-US" sz="2200" dirty="0"/>
                    </a:p>
                  </a:txBody>
                  <a:tcPr anchor="ctr"/>
                </a:tc>
                <a:tc>
                  <a:txBody>
                    <a:bodyPr/>
                    <a:lstStyle/>
                    <a:p>
                      <a:pPr algn="ctr"/>
                      <a:r>
                        <a:rPr lang="en" sz="2200" dirty="0"/>
                        <a:t>300-400</a:t>
                      </a:r>
                      <a:endParaRPr lang="en-US" sz="2200" dirty="0"/>
                    </a:p>
                  </a:txBody>
                  <a:tcPr anchor="ctr"/>
                </a:tc>
                <a:tc>
                  <a:txBody>
                    <a:bodyPr/>
                    <a:lstStyle/>
                    <a:p>
                      <a:r>
                        <a:rPr lang="en" sz="2200" dirty="0"/>
                        <a:t>goat</a:t>
                      </a:r>
                      <a:r>
                        <a:rPr lang="en" sz="2200" baseline="0" dirty="0"/>
                        <a:t> </a:t>
                      </a:r>
                      <a:endParaRPr lang="en-US" sz="2200" dirty="0"/>
                    </a:p>
                  </a:txBody>
                  <a:tcPr anchor="ctr"/>
                </a:tc>
                <a:tc>
                  <a:txBody>
                    <a:bodyPr/>
                    <a:lstStyle/>
                    <a:p>
                      <a:pPr algn="ctr"/>
                      <a:r>
                        <a:rPr lang="en" sz="2200" dirty="0"/>
                        <a:t>300-500</a:t>
                      </a:r>
                      <a:endParaRPr lang="en-US" sz="2200" dirty="0"/>
                    </a:p>
                  </a:txBody>
                  <a:tcPr anchor="ctr"/>
                </a:tc>
                <a:extLst>
                  <a:ext uri="{0D108BD9-81ED-4DB2-BD59-A6C34878D82A}">
                    <a16:rowId xmlns:a16="http://schemas.microsoft.com/office/drawing/2014/main" val="889377828"/>
                  </a:ext>
                </a:extLst>
              </a:tr>
              <a:tr h="594573">
                <a:tc>
                  <a:txBody>
                    <a:bodyPr/>
                    <a:lstStyle/>
                    <a:p>
                      <a:endParaRPr lang="en-US" sz="2200" dirty="0"/>
                    </a:p>
                  </a:txBody>
                  <a:tcPr anchor="ctr"/>
                </a:tc>
                <a:tc>
                  <a:txBody>
                    <a:bodyPr/>
                    <a:lstStyle/>
                    <a:p>
                      <a:pPr algn="ctr"/>
                      <a:endParaRPr lang="en-US" sz="2200" dirty="0"/>
                    </a:p>
                  </a:txBody>
                  <a:tcPr anchor="ctr"/>
                </a:tc>
                <a:tc>
                  <a:txBody>
                    <a:bodyPr/>
                    <a:lstStyle/>
                    <a:p>
                      <a:r>
                        <a:rPr lang="en" sz="2200" dirty="0"/>
                        <a:t>lungs</a:t>
                      </a:r>
                      <a:endParaRPr lang="en-US" sz="2200" dirty="0"/>
                    </a:p>
                  </a:txBody>
                  <a:tcPr anchor="ctr"/>
                </a:tc>
                <a:tc>
                  <a:txBody>
                    <a:bodyPr/>
                    <a:lstStyle/>
                    <a:p>
                      <a:pPr algn="ctr"/>
                      <a:r>
                        <a:rPr lang="en" sz="2200" dirty="0"/>
                        <a:t>600-800</a:t>
                      </a:r>
                      <a:endParaRPr lang="en-US" sz="2200" dirty="0"/>
                    </a:p>
                  </a:txBody>
                  <a:tcPr anchor="ctr"/>
                </a:tc>
                <a:extLst>
                  <a:ext uri="{0D108BD9-81ED-4DB2-BD59-A6C34878D82A}">
                    <a16:rowId xmlns:a16="http://schemas.microsoft.com/office/drawing/2014/main" val="3451507359"/>
                  </a:ext>
                </a:extLst>
              </a:tr>
              <a:tr h="594573">
                <a:tc>
                  <a:txBody>
                    <a:bodyPr/>
                    <a:lstStyle/>
                    <a:p>
                      <a:pPr algn="l"/>
                      <a:r>
                        <a:rPr lang="en" sz="2200" dirty="0"/>
                        <a:t>IN TOTAL</a:t>
                      </a:r>
                      <a:endParaRPr lang="en-US" sz="2200" dirty="0"/>
                    </a:p>
                  </a:txBody>
                  <a:tcPr anchor="ctr"/>
                </a:tc>
                <a:tc>
                  <a:txBody>
                    <a:bodyPr/>
                    <a:lstStyle/>
                    <a:p>
                      <a:pPr algn="ctr"/>
                      <a:r>
                        <a:rPr lang="en" sz="2200" dirty="0"/>
                        <a:t>2400-3200</a:t>
                      </a:r>
                      <a:endParaRPr lang="en-US" sz="2200" dirty="0"/>
                    </a:p>
                  </a:txBody>
                  <a:tcPr anchor="ctr"/>
                </a:tc>
                <a:tc>
                  <a:txBody>
                    <a:bodyPr/>
                    <a:lstStyle/>
                    <a:p>
                      <a:pPr algn="l"/>
                      <a:r>
                        <a:rPr lang="en" sz="2200" dirty="0"/>
                        <a:t>IN TOTAL</a:t>
                      </a:r>
                      <a:endParaRPr lang="en-US" sz="2200" dirty="0"/>
                    </a:p>
                  </a:txBody>
                  <a:tcPr anchor="ctr"/>
                </a:tc>
                <a:tc>
                  <a:txBody>
                    <a:bodyPr/>
                    <a:lstStyle/>
                    <a:p>
                      <a:pPr algn="ctr"/>
                      <a:r>
                        <a:rPr lang="en" sz="2200" dirty="0"/>
                        <a:t>2400-3200</a:t>
                      </a:r>
                      <a:endParaRPr lang="en-US" sz="2200" dirty="0"/>
                    </a:p>
                  </a:txBody>
                  <a:tcPr anchor="ctr"/>
                </a:tc>
                <a:extLst>
                  <a:ext uri="{0D108BD9-81ED-4DB2-BD59-A6C34878D82A}">
                    <a16:rowId xmlns:a16="http://schemas.microsoft.com/office/drawing/2014/main" val="1144189901"/>
                  </a:ext>
                </a:extLst>
              </a:tr>
            </a:tbl>
          </a:graphicData>
        </a:graphic>
      </p:graphicFrame>
      <p:sp>
        <p:nvSpPr>
          <p:cNvPr id="3" name="Slide Number Placeholder 2"/>
          <p:cNvSpPr>
            <a:spLocks noGrp="1"/>
          </p:cNvSpPr>
          <p:nvPr>
            <p:ph type="sldNum" sz="quarter" idx="12"/>
          </p:nvPr>
        </p:nvSpPr>
        <p:spPr/>
        <p:txBody>
          <a:bodyPr/>
          <a:lstStyle/>
          <a:p>
            <a:fld id="{A134EC62-E7B5-4728-A7FE-3758188B631D}" type="slidenum">
              <a:rPr lang="en-US" smtClean="0"/>
              <a:t>8</a:t>
            </a:fld>
            <a:endParaRPr lang="en-US"/>
          </a:p>
        </p:txBody>
      </p:sp>
    </p:spTree>
    <p:extLst>
      <p:ext uri="{BB962C8B-B14F-4D97-AF65-F5344CB8AC3E}">
        <p14:creationId xmlns:p14="http://schemas.microsoft.com/office/powerpoint/2010/main" val="1613435370"/>
      </p:ext>
    </p:extLst>
  </p:cSld>
  <p:clrMapOvr>
    <a:masterClrMapping/>
  </p:clrMapOvr>
  <mc:AlternateContent xmlns:mc="http://schemas.openxmlformats.org/markup-compatibility/2006" xmlns:p14="http://schemas.microsoft.com/office/powerpoint/2010/main">
    <mc:Choice Requires="p14">
      <p:transition spd="slow" p14:dur="2000" advTm="19647"/>
    </mc:Choice>
    <mc:Fallback xmlns="">
      <p:transition spd="slow" advTm="19647"/>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True hypernatremia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105"/>
              </a:spcBef>
              <a:buNone/>
            </a:pPr>
            <a:r>
              <a:rPr lang="en" spc="-20" dirty="0">
                <a:cs typeface="Calibri"/>
              </a:rPr>
              <a:t>Etiology :</a:t>
            </a:r>
            <a:endParaRPr lang="ru-RU" dirty="0">
              <a:cs typeface="Calibri"/>
            </a:endParaRPr>
          </a:p>
          <a:p>
            <a:pPr marL="316865" indent="-304800">
              <a:lnSpc>
                <a:spcPct val="100000"/>
              </a:lnSpc>
              <a:buAutoNum type="arabicPeriod"/>
              <a:tabLst>
                <a:tab pos="317500" algn="l"/>
              </a:tabLst>
            </a:pPr>
            <a:r>
              <a:rPr lang="en" b="1" spc="-5" dirty="0">
                <a:solidFill>
                  <a:srgbClr val="0070C0"/>
                </a:solidFill>
                <a:cs typeface="Calibri"/>
              </a:rPr>
              <a:t>increased</a:t>
            </a:r>
            <a:r>
              <a:rPr lang="en" b="1" spc="-45" dirty="0">
                <a:solidFill>
                  <a:srgbClr val="0070C0"/>
                </a:solidFill>
                <a:cs typeface="Calibri"/>
              </a:rPr>
              <a:t> </a:t>
            </a:r>
            <a:r>
              <a:rPr lang="en" b="1" spc="-20" dirty="0">
                <a:solidFill>
                  <a:srgbClr val="0070C0"/>
                </a:solidFill>
                <a:cs typeface="Calibri"/>
              </a:rPr>
              <a:t>entering</a:t>
            </a:r>
            <a:endParaRPr lang="ru-RU" b="1" dirty="0">
              <a:solidFill>
                <a:srgbClr val="0070C0"/>
              </a:solidFill>
              <a:cs typeface="Calibri"/>
            </a:endParaRPr>
          </a:p>
          <a:p>
            <a:pPr>
              <a:lnSpc>
                <a:spcPct val="100000"/>
              </a:lnSpc>
              <a:spcBef>
                <a:spcPts val="35"/>
              </a:spcBef>
              <a:buFont typeface="Calibri"/>
              <a:buAutoNum type="arabicPeriod"/>
            </a:pPr>
            <a:endParaRPr lang="ru-RU" b="1" dirty="0">
              <a:cs typeface="Calibri"/>
            </a:endParaRPr>
          </a:p>
          <a:p>
            <a:pPr marL="316865" indent="-304800">
              <a:lnSpc>
                <a:spcPct val="100000"/>
              </a:lnSpc>
              <a:buAutoNum type="arabicPeriod"/>
              <a:tabLst>
                <a:tab pos="317500" algn="l"/>
              </a:tabLst>
            </a:pPr>
            <a:r>
              <a:rPr lang="en" b="1" spc="-10" dirty="0">
                <a:solidFill>
                  <a:srgbClr val="0070C0"/>
                </a:solidFill>
                <a:cs typeface="Calibri"/>
              </a:rPr>
              <a:t>reduced renal</a:t>
            </a:r>
            <a:r>
              <a:rPr lang="en" b="1" spc="-15" dirty="0">
                <a:solidFill>
                  <a:srgbClr val="0070C0"/>
                </a:solidFill>
                <a:cs typeface="Calibri"/>
              </a:rPr>
              <a:t> </a:t>
            </a:r>
            <a:r>
              <a:rPr lang="en" b="1" dirty="0">
                <a:solidFill>
                  <a:srgbClr val="0070C0"/>
                </a:solidFill>
                <a:cs typeface="Calibri"/>
              </a:rPr>
              <a:t>excretion</a:t>
            </a:r>
          </a:p>
          <a:p>
            <a:pPr marL="12065" indent="0">
              <a:lnSpc>
                <a:spcPct val="100000"/>
              </a:lnSpc>
              <a:buNone/>
              <a:tabLst>
                <a:tab pos="317500" algn="l"/>
              </a:tabLst>
            </a:pPr>
            <a:r>
              <a:rPr lang="en" dirty="0">
                <a:cs typeface="Calibri"/>
              </a:rPr>
              <a:t> (increased sodium retention)</a:t>
            </a: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80</a:t>
            </a:fld>
            <a:endParaRPr lang="en-US"/>
          </a:p>
        </p:txBody>
      </p:sp>
    </p:spTree>
    <p:extLst>
      <p:ext uri="{BB962C8B-B14F-4D97-AF65-F5344CB8AC3E}">
        <p14:creationId xmlns:p14="http://schemas.microsoft.com/office/powerpoint/2010/main" val="1328054247"/>
      </p:ext>
    </p:extLst>
  </p:cSld>
  <p:clrMapOvr>
    <a:masterClrMapping/>
  </p:clrMapOvr>
  <mc:AlternateContent xmlns:mc="http://schemas.openxmlformats.org/markup-compatibility/2006" xmlns:p14="http://schemas.microsoft.com/office/powerpoint/2010/main">
    <mc:Choice Requires="p14">
      <p:transition spd="slow" p14:dur="2000" advTm="12763"/>
    </mc:Choice>
    <mc:Fallback xmlns="">
      <p:transition spd="slow" advTm="12763"/>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True hypernatremia</a:t>
            </a:r>
            <a:endParaRPr lang="en-US" dirty="0"/>
          </a:p>
        </p:txBody>
      </p:sp>
      <p:sp>
        <p:nvSpPr>
          <p:cNvPr id="3" name="Content Placeholder 2"/>
          <p:cNvSpPr>
            <a:spLocks noGrp="1"/>
          </p:cNvSpPr>
          <p:nvPr>
            <p:ph idx="1"/>
          </p:nvPr>
        </p:nvSpPr>
        <p:spPr/>
        <p:txBody>
          <a:bodyPr/>
          <a:lstStyle/>
          <a:p>
            <a:pPr marL="0" indent="0">
              <a:lnSpc>
                <a:spcPct val="100000"/>
              </a:lnSpc>
              <a:spcBef>
                <a:spcPts val="1575"/>
              </a:spcBef>
              <a:buNone/>
            </a:pPr>
            <a:r>
              <a:rPr lang="en" b="1" spc="-10" dirty="0">
                <a:solidFill>
                  <a:srgbClr val="C00000"/>
                </a:solidFill>
                <a:cs typeface="Calibri"/>
              </a:rPr>
              <a:t>1. </a:t>
            </a:r>
            <a:r>
              <a:rPr lang="en" b="1" spc="-5" dirty="0">
                <a:solidFill>
                  <a:srgbClr val="C00000"/>
                </a:solidFill>
                <a:cs typeface="Calibri"/>
              </a:rPr>
              <a:t>Increased </a:t>
            </a:r>
            <a:r>
              <a:rPr lang="en" b="1" spc="-20" dirty="0">
                <a:solidFill>
                  <a:srgbClr val="C00000"/>
                </a:solidFill>
                <a:cs typeface="Calibri"/>
              </a:rPr>
              <a:t>intake</a:t>
            </a:r>
            <a:endParaRPr lang="sr-Cyrl-RS" dirty="0">
              <a:solidFill>
                <a:srgbClr val="C00000"/>
              </a:solidFill>
              <a:cs typeface="Calibri"/>
            </a:endParaRPr>
          </a:p>
          <a:p>
            <a:pPr marL="661035" indent="-610235">
              <a:lnSpc>
                <a:spcPct val="100000"/>
              </a:lnSpc>
              <a:spcBef>
                <a:spcPts val="1480"/>
              </a:spcBef>
              <a:buFont typeface="Arial"/>
              <a:buChar char="•"/>
              <a:tabLst>
                <a:tab pos="660400" algn="l"/>
                <a:tab pos="661035" algn="l"/>
              </a:tabLst>
            </a:pPr>
            <a:r>
              <a:rPr lang="en" spc="-5" dirty="0">
                <a:cs typeface="Calibri"/>
              </a:rPr>
              <a:t>infusions of </a:t>
            </a:r>
            <a:r>
              <a:rPr lang="en" spc="5" dirty="0">
                <a:cs typeface="Calibri"/>
              </a:rPr>
              <a:t>Na </a:t>
            </a:r>
            <a:r>
              <a:rPr lang="en" spc="7" baseline="26881" dirty="0">
                <a:cs typeface="Calibri"/>
              </a:rPr>
              <a:t>+ </a:t>
            </a:r>
            <a:r>
              <a:rPr lang="en" spc="-15" dirty="0">
                <a:cs typeface="Calibri"/>
              </a:rPr>
              <a:t> solutions </a:t>
            </a:r>
            <a:r>
              <a:rPr lang="en" spc="-5" dirty="0">
                <a:cs typeface="Calibri"/>
              </a:rPr>
              <a:t>(NaCl,</a:t>
            </a:r>
            <a:r>
              <a:rPr lang="en" spc="25" dirty="0">
                <a:cs typeface="Calibri"/>
              </a:rPr>
              <a:t> </a:t>
            </a:r>
            <a:r>
              <a:rPr lang="en" dirty="0">
                <a:cs typeface="Calibri"/>
              </a:rPr>
              <a:t>NaHCO </a:t>
            </a:r>
            <a:r>
              <a:rPr lang="en" baseline="-19713" dirty="0">
                <a:cs typeface="Calibri"/>
              </a:rPr>
              <a:t>3 </a:t>
            </a:r>
            <a:r>
              <a:rPr lang="en" dirty="0">
                <a:cs typeface="Calibri"/>
              </a:rPr>
              <a:t>)</a:t>
            </a:r>
          </a:p>
          <a:p>
            <a:pPr marL="661035" indent="-610235">
              <a:lnSpc>
                <a:spcPct val="100000"/>
              </a:lnSpc>
              <a:spcBef>
                <a:spcPts val="1400"/>
              </a:spcBef>
              <a:buFont typeface="Arial"/>
              <a:buChar char="•"/>
              <a:tabLst>
                <a:tab pos="660400" algn="l"/>
                <a:tab pos="661035" algn="l"/>
              </a:tabLst>
            </a:pPr>
            <a:r>
              <a:rPr lang="en" spc="-5" dirty="0">
                <a:cs typeface="Calibri"/>
              </a:rPr>
              <a:t>dialysis (hemodialysis, peritoneal</a:t>
            </a:r>
            <a:r>
              <a:rPr lang="en" spc="-70" dirty="0">
                <a:cs typeface="Calibri"/>
              </a:rPr>
              <a:t> </a:t>
            </a:r>
            <a:r>
              <a:rPr lang="en" spc="-10" dirty="0">
                <a:cs typeface="Calibri"/>
              </a:rPr>
              <a:t>dialysis)</a:t>
            </a:r>
            <a:endParaRPr lang="sr-Cyrl-RS"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81</a:t>
            </a:fld>
            <a:endParaRPr lang="en-US"/>
          </a:p>
        </p:txBody>
      </p:sp>
    </p:spTree>
    <p:extLst>
      <p:ext uri="{BB962C8B-B14F-4D97-AF65-F5344CB8AC3E}">
        <p14:creationId xmlns:p14="http://schemas.microsoft.com/office/powerpoint/2010/main" val="932470145"/>
      </p:ext>
    </p:extLst>
  </p:cSld>
  <p:clrMapOvr>
    <a:masterClrMapping/>
  </p:clrMapOvr>
  <mc:AlternateContent xmlns:mc="http://schemas.openxmlformats.org/markup-compatibility/2006" xmlns:p14="http://schemas.microsoft.com/office/powerpoint/2010/main">
    <mc:Choice Requires="p14">
      <p:transition spd="slow" p14:dur="2000" advTm="12064"/>
    </mc:Choice>
    <mc:Fallback xmlns="">
      <p:transition spd="slow" advTm="12064"/>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True hypernatremia</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1575"/>
              </a:spcBef>
              <a:buNone/>
            </a:pPr>
            <a:r>
              <a:rPr lang="en" sz="2600" b="1" spc="-10" dirty="0">
                <a:solidFill>
                  <a:srgbClr val="C00000"/>
                </a:solidFill>
                <a:cs typeface="Calibri"/>
              </a:rPr>
              <a:t>2. Decreased renal </a:t>
            </a:r>
            <a:r>
              <a:rPr lang="en" sz="2600" b="1" spc="5" dirty="0">
                <a:solidFill>
                  <a:srgbClr val="C00000"/>
                </a:solidFill>
                <a:cs typeface="Calibri"/>
              </a:rPr>
              <a:t>excretion</a:t>
            </a:r>
            <a:r>
              <a:rPr lang="en" sz="2600" b="1" spc="-55" dirty="0">
                <a:solidFill>
                  <a:srgbClr val="C00000"/>
                </a:solidFill>
                <a:cs typeface="Calibri"/>
              </a:rPr>
              <a:t> of </a:t>
            </a:r>
            <a:r>
              <a:rPr lang="en" sz="2600" b="1" spc="-10" dirty="0">
                <a:solidFill>
                  <a:srgbClr val="C00000"/>
                </a:solidFill>
                <a:cs typeface="Calibri"/>
              </a:rPr>
              <a:t>sodium:</a:t>
            </a:r>
            <a:endParaRPr lang="sr-Cyrl-RS" sz="2600" b="1" dirty="0">
              <a:solidFill>
                <a:srgbClr val="C00000"/>
              </a:solidFill>
              <a:cs typeface="Calibri"/>
            </a:endParaRPr>
          </a:p>
          <a:p>
            <a:pPr marL="622935" indent="-610235">
              <a:lnSpc>
                <a:spcPts val="2865"/>
              </a:lnSpc>
              <a:spcBef>
                <a:spcPts val="1475"/>
              </a:spcBef>
              <a:buFont typeface="Arial"/>
              <a:buChar char="•"/>
              <a:tabLst>
                <a:tab pos="622300" algn="l"/>
                <a:tab pos="622935" algn="l"/>
              </a:tabLst>
            </a:pPr>
            <a:r>
              <a:rPr lang="en" sz="2600" b="1" spc="-15" dirty="0">
                <a:solidFill>
                  <a:srgbClr val="0070C0"/>
                </a:solidFill>
                <a:cs typeface="Calibri"/>
              </a:rPr>
              <a:t>reduced </a:t>
            </a:r>
            <a:r>
              <a:rPr lang="en" sz="2600" b="1" spc="-20" dirty="0">
                <a:solidFill>
                  <a:srgbClr val="0070C0"/>
                </a:solidFill>
                <a:cs typeface="Calibri"/>
              </a:rPr>
              <a:t>glomerular</a:t>
            </a:r>
            <a:r>
              <a:rPr lang="en" sz="2600" b="1" spc="80" dirty="0">
                <a:solidFill>
                  <a:srgbClr val="0070C0"/>
                </a:solidFill>
                <a:cs typeface="Calibri"/>
              </a:rPr>
              <a:t> </a:t>
            </a:r>
            <a:r>
              <a:rPr lang="en" sz="2600" b="1" dirty="0">
                <a:solidFill>
                  <a:srgbClr val="0070C0"/>
                </a:solidFill>
                <a:cs typeface="Calibri"/>
              </a:rPr>
              <a:t>filtration:</a:t>
            </a:r>
            <a:endParaRPr lang="sr-Cyrl-RS" sz="2600" b="1" dirty="0">
              <a:solidFill>
                <a:srgbClr val="0070C0"/>
              </a:solidFill>
              <a:cs typeface="Calibri"/>
            </a:endParaRPr>
          </a:p>
          <a:p>
            <a:pPr marL="12700" indent="0">
              <a:lnSpc>
                <a:spcPts val="2855"/>
              </a:lnSpc>
              <a:buNone/>
              <a:tabLst>
                <a:tab pos="622300" algn="l"/>
                <a:tab pos="622935" algn="l"/>
              </a:tabLst>
            </a:pPr>
            <a:r>
              <a:rPr lang="en" sz="2600" spc="-20" dirty="0">
                <a:cs typeface="Calibri"/>
              </a:rPr>
              <a:t>- oliguric </a:t>
            </a:r>
            <a:r>
              <a:rPr lang="en" sz="2600" dirty="0">
                <a:cs typeface="Calibri"/>
              </a:rPr>
              <a:t>phase </a:t>
            </a:r>
            <a:r>
              <a:rPr lang="en" sz="2600" spc="-20" dirty="0">
                <a:cs typeface="Calibri"/>
              </a:rPr>
              <a:t>of acute </a:t>
            </a:r>
            <a:r>
              <a:rPr lang="en" sz="2600" spc="-5" dirty="0">
                <a:cs typeface="Calibri"/>
              </a:rPr>
              <a:t>renal failure</a:t>
            </a:r>
            <a:endParaRPr lang="sr-Cyrl-RS" sz="2600" dirty="0">
              <a:cs typeface="Calibri"/>
            </a:endParaRPr>
          </a:p>
          <a:p>
            <a:pPr marL="12700" indent="0">
              <a:lnSpc>
                <a:spcPts val="2865"/>
              </a:lnSpc>
              <a:buNone/>
              <a:tabLst>
                <a:tab pos="622300" algn="l"/>
                <a:tab pos="622935" algn="l"/>
              </a:tabLst>
            </a:pPr>
            <a:r>
              <a:rPr lang="en" sz="2600" spc="-10" dirty="0">
                <a:cs typeface="Calibri"/>
              </a:rPr>
              <a:t>- terminal </a:t>
            </a:r>
            <a:r>
              <a:rPr lang="en" sz="2600" spc="-5" dirty="0">
                <a:cs typeface="Calibri"/>
              </a:rPr>
              <a:t>stages of chronic </a:t>
            </a:r>
            <a:r>
              <a:rPr lang="en" sz="2600" spc="-10" dirty="0">
                <a:cs typeface="Calibri"/>
              </a:rPr>
              <a:t>kidney disease</a:t>
            </a:r>
            <a:r>
              <a:rPr lang="en" sz="2600" spc="130" dirty="0">
                <a:cs typeface="Calibri"/>
              </a:rPr>
              <a:t> </a:t>
            </a:r>
            <a:endParaRPr lang="sr-Cyrl-RS" sz="2600" dirty="0">
              <a:cs typeface="Calibri"/>
            </a:endParaRPr>
          </a:p>
          <a:p>
            <a:pPr marL="622935" indent="-610235">
              <a:lnSpc>
                <a:spcPts val="2865"/>
              </a:lnSpc>
              <a:spcBef>
                <a:spcPts val="1475"/>
              </a:spcBef>
              <a:buFont typeface="Arial"/>
              <a:buChar char="•"/>
              <a:tabLst>
                <a:tab pos="622300" algn="l"/>
                <a:tab pos="622935" algn="l"/>
              </a:tabLst>
            </a:pPr>
            <a:r>
              <a:rPr lang="en" sz="2600" b="1" spc="-15" dirty="0">
                <a:solidFill>
                  <a:srgbClr val="0070C0"/>
                </a:solidFill>
                <a:cs typeface="Calibri"/>
              </a:rPr>
              <a:t>excessive </a:t>
            </a:r>
            <a:r>
              <a:rPr lang="en" sz="2600" b="1" spc="-10" dirty="0">
                <a:solidFill>
                  <a:srgbClr val="0070C0"/>
                </a:solidFill>
                <a:cs typeface="Calibri"/>
              </a:rPr>
              <a:t>reabsorption</a:t>
            </a:r>
            <a:r>
              <a:rPr lang="en" sz="2600" b="1" spc="235" dirty="0">
                <a:solidFill>
                  <a:srgbClr val="0070C0"/>
                </a:solidFill>
                <a:cs typeface="Calibri"/>
              </a:rPr>
              <a:t> of </a:t>
            </a:r>
            <a:r>
              <a:rPr lang="en" sz="2600" b="1" spc="-10" dirty="0">
                <a:solidFill>
                  <a:srgbClr val="0070C0"/>
                </a:solidFill>
                <a:cs typeface="Calibri"/>
              </a:rPr>
              <a:t>sodium:</a:t>
            </a:r>
            <a:endParaRPr lang="sr-Cyrl-RS" sz="2600" b="1" dirty="0">
              <a:solidFill>
                <a:srgbClr val="0070C0"/>
              </a:solidFill>
              <a:cs typeface="Calibri"/>
            </a:endParaRPr>
          </a:p>
          <a:p>
            <a:pPr marL="784860" lvl="1" indent="-162560">
              <a:lnSpc>
                <a:spcPts val="2865"/>
              </a:lnSpc>
              <a:buChar char="-"/>
              <a:tabLst>
                <a:tab pos="785495" algn="l"/>
              </a:tabLst>
            </a:pPr>
            <a:r>
              <a:rPr lang="en" sz="2600" dirty="0">
                <a:cs typeface="Calibri"/>
              </a:rPr>
              <a:t>primary</a:t>
            </a:r>
            <a:r>
              <a:rPr lang="en" sz="2600" spc="-45" dirty="0">
                <a:cs typeface="Calibri"/>
              </a:rPr>
              <a:t> </a:t>
            </a:r>
            <a:r>
              <a:rPr lang="en" sz="2600" spc="-5" dirty="0">
                <a:cs typeface="Calibri"/>
              </a:rPr>
              <a:t>aldosteronism</a:t>
            </a:r>
            <a:endParaRPr lang="sr-Cyrl-RS" sz="2600" dirty="0">
              <a:cs typeface="Calibri"/>
            </a:endParaRPr>
          </a:p>
          <a:p>
            <a:pPr marL="784860" lvl="1" indent="-162560">
              <a:lnSpc>
                <a:spcPts val="2865"/>
              </a:lnSpc>
              <a:spcBef>
                <a:spcPts val="50"/>
              </a:spcBef>
              <a:buChar char="-"/>
              <a:tabLst>
                <a:tab pos="785495" algn="l"/>
              </a:tabLst>
            </a:pPr>
            <a:r>
              <a:rPr lang="en" sz="2600" spc="-5" dirty="0">
                <a:cs typeface="Calibri"/>
              </a:rPr>
              <a:t>hypercorticism</a:t>
            </a:r>
            <a:endParaRPr lang="sr-Cyrl-RS" sz="2600" dirty="0">
              <a:cs typeface="Calibri"/>
            </a:endParaRPr>
          </a:p>
          <a:p>
            <a:pPr marL="784860" lvl="1" indent="-162560">
              <a:lnSpc>
                <a:spcPts val="2590"/>
              </a:lnSpc>
              <a:buChar char="-"/>
              <a:tabLst>
                <a:tab pos="785495" algn="l"/>
              </a:tabLst>
            </a:pPr>
            <a:r>
              <a:rPr lang="en" sz="2600" dirty="0">
                <a:cs typeface="Calibri"/>
              </a:rPr>
              <a:t>heart </a:t>
            </a:r>
            <a:r>
              <a:rPr lang="en" sz="2600" spc="-10" dirty="0">
                <a:cs typeface="Calibri"/>
              </a:rPr>
              <a:t>failure, </a:t>
            </a:r>
            <a:r>
              <a:rPr lang="en" sz="2600" spc="5" dirty="0">
                <a:cs typeface="Calibri"/>
              </a:rPr>
              <a:t>decompensated </a:t>
            </a:r>
            <a:r>
              <a:rPr lang="en" sz="2600" dirty="0">
                <a:cs typeface="Calibri"/>
              </a:rPr>
              <a:t>liver cirrhosis, nephrotic</a:t>
            </a:r>
            <a:r>
              <a:rPr lang="en" sz="2600" spc="-120" dirty="0">
                <a:cs typeface="Calibri"/>
              </a:rPr>
              <a:t> </a:t>
            </a:r>
            <a:r>
              <a:rPr lang="en" sz="2600" dirty="0">
                <a:cs typeface="Calibri"/>
              </a:rPr>
              <a:t>syndrome</a:t>
            </a:r>
          </a:p>
          <a:p>
            <a:endParaRPr lang="en-US" sz="2600" dirty="0"/>
          </a:p>
        </p:txBody>
      </p:sp>
      <p:sp>
        <p:nvSpPr>
          <p:cNvPr id="4" name="Slide Number Placeholder 3"/>
          <p:cNvSpPr>
            <a:spLocks noGrp="1"/>
          </p:cNvSpPr>
          <p:nvPr>
            <p:ph type="sldNum" sz="quarter" idx="12"/>
          </p:nvPr>
        </p:nvSpPr>
        <p:spPr/>
        <p:txBody>
          <a:bodyPr/>
          <a:lstStyle/>
          <a:p>
            <a:fld id="{A134EC62-E7B5-4728-A7FE-3758188B631D}" type="slidenum">
              <a:rPr lang="en-US" smtClean="0"/>
              <a:t>82</a:t>
            </a:fld>
            <a:endParaRPr lang="en-US"/>
          </a:p>
        </p:txBody>
      </p:sp>
    </p:spTree>
    <p:extLst>
      <p:ext uri="{BB962C8B-B14F-4D97-AF65-F5344CB8AC3E}">
        <p14:creationId xmlns:p14="http://schemas.microsoft.com/office/powerpoint/2010/main" val="3966514091"/>
      </p:ext>
    </p:extLst>
  </p:cSld>
  <p:clrMapOvr>
    <a:masterClrMapping/>
  </p:clrMapOvr>
  <mc:AlternateContent xmlns:mc="http://schemas.openxmlformats.org/markup-compatibility/2006" xmlns:p14="http://schemas.microsoft.com/office/powerpoint/2010/main">
    <mc:Choice Requires="p14">
      <p:transition spd="slow" p14:dur="2000" advTm="27318"/>
    </mc:Choice>
    <mc:Fallback xmlns="">
      <p:transition spd="slow" advTm="27318"/>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Relative hypernatremia</a:t>
            </a:r>
            <a:endParaRPr lang="en-US" dirty="0"/>
          </a:p>
        </p:txBody>
      </p:sp>
      <p:sp>
        <p:nvSpPr>
          <p:cNvPr id="3" name="Content Placeholder 2"/>
          <p:cNvSpPr>
            <a:spLocks noGrp="1"/>
          </p:cNvSpPr>
          <p:nvPr>
            <p:ph idx="1"/>
          </p:nvPr>
        </p:nvSpPr>
        <p:spPr/>
        <p:txBody>
          <a:bodyPr/>
          <a:lstStyle/>
          <a:p>
            <a:pPr marL="0" indent="0">
              <a:buNone/>
            </a:pPr>
            <a:r>
              <a:rPr lang="en" dirty="0"/>
              <a:t>Etiology:</a:t>
            </a:r>
          </a:p>
          <a:p>
            <a:r>
              <a:rPr lang="en" dirty="0">
                <a:solidFill>
                  <a:srgbClr val="C00000"/>
                </a:solidFill>
              </a:rPr>
              <a:t>insufficient water intake </a:t>
            </a:r>
            <a:r>
              <a:rPr lang="en" dirty="0"/>
              <a:t>( </a:t>
            </a:r>
            <a:r>
              <a:rPr lang="en" dirty="0">
                <a:solidFill>
                  <a:srgbClr val="0070C0"/>
                </a:solidFill>
              </a:rPr>
              <a:t>hypodipsia </a:t>
            </a:r>
            <a:r>
              <a:rPr lang="en" dirty="0"/>
              <a:t>)</a:t>
            </a:r>
            <a:endParaRPr lang="sr-Cyrl-RS" dirty="0"/>
          </a:p>
          <a:p>
            <a:r>
              <a:rPr lang="en" dirty="0">
                <a:solidFill>
                  <a:srgbClr val="C00000"/>
                </a:solidFill>
              </a:rPr>
              <a:t>loss of hypotonic fluid </a:t>
            </a:r>
            <a:r>
              <a:rPr lang="en" dirty="0"/>
              <a:t>from the body</a:t>
            </a:r>
          </a:p>
          <a:p>
            <a:pPr marL="0" indent="0">
              <a:buNone/>
            </a:pPr>
            <a:r>
              <a:rPr lang="en" dirty="0"/>
              <a:t>- </a:t>
            </a:r>
            <a:r>
              <a:rPr lang="en" dirty="0">
                <a:solidFill>
                  <a:srgbClr val="0070C0"/>
                </a:solidFill>
              </a:rPr>
              <a:t>extrarenal water losses </a:t>
            </a:r>
            <a:r>
              <a:rPr lang="en" dirty="0"/>
              <a:t>(skin, lungs)</a:t>
            </a:r>
          </a:p>
          <a:p>
            <a:pPr marL="0" indent="0">
              <a:buNone/>
            </a:pPr>
            <a:r>
              <a:rPr lang="en" dirty="0"/>
              <a:t> - </a:t>
            </a:r>
            <a:r>
              <a:rPr lang="en" dirty="0">
                <a:solidFill>
                  <a:srgbClr val="0070C0"/>
                </a:solidFill>
              </a:rPr>
              <a:t>renal water losses </a:t>
            </a:r>
            <a:r>
              <a:rPr lang="en" dirty="0"/>
              <a:t>(diabetes insipidus)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83</a:t>
            </a:fld>
            <a:endParaRPr lang="en-US"/>
          </a:p>
        </p:txBody>
      </p:sp>
    </p:spTree>
    <p:extLst>
      <p:ext uri="{BB962C8B-B14F-4D97-AF65-F5344CB8AC3E}">
        <p14:creationId xmlns:p14="http://schemas.microsoft.com/office/powerpoint/2010/main" val="2161395486"/>
      </p:ext>
    </p:extLst>
  </p:cSld>
  <p:clrMapOvr>
    <a:masterClrMapping/>
  </p:clrMapOvr>
  <mc:AlternateContent xmlns:mc="http://schemas.openxmlformats.org/markup-compatibility/2006" xmlns:p14="http://schemas.microsoft.com/office/powerpoint/2010/main">
    <mc:Choice Requires="p14">
      <p:transition spd="slow" p14:dur="2000" advTm="17717"/>
    </mc:Choice>
    <mc:Fallback xmlns="">
      <p:transition spd="slow" advTm="1771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Potassium metabolism</a:t>
            </a:r>
            <a:endParaRPr lang="en-US" dirty="0"/>
          </a:p>
        </p:txBody>
      </p:sp>
      <p:sp>
        <p:nvSpPr>
          <p:cNvPr id="3" name="Content Placeholder 2"/>
          <p:cNvSpPr>
            <a:spLocks noGrp="1"/>
          </p:cNvSpPr>
          <p:nvPr>
            <p:ph idx="1"/>
          </p:nvPr>
        </p:nvSpPr>
        <p:spPr/>
        <p:txBody>
          <a:bodyPr/>
          <a:lstStyle/>
          <a:p>
            <a:r>
              <a:rPr lang="en" dirty="0"/>
              <a:t>the major </a:t>
            </a:r>
            <a:r>
              <a:rPr lang="en" dirty="0">
                <a:solidFill>
                  <a:srgbClr val="C00000"/>
                </a:solidFill>
              </a:rPr>
              <a:t>intracellular cation </a:t>
            </a:r>
            <a:r>
              <a:rPr lang="en" dirty="0"/>
              <a:t>(98% in cells )</a:t>
            </a:r>
            <a:endParaRPr lang="sr-Cyrl-RS" dirty="0"/>
          </a:p>
          <a:p>
            <a:r>
              <a:rPr lang="en" dirty="0"/>
              <a:t>the concentration of potassium in the intracellular fluid</a:t>
            </a:r>
          </a:p>
          <a:p>
            <a:pPr marL="0" indent="0">
              <a:buNone/>
            </a:pPr>
            <a:r>
              <a:rPr lang="en" dirty="0"/>
              <a:t> is </a:t>
            </a:r>
            <a:r>
              <a:rPr lang="en" dirty="0">
                <a:solidFill>
                  <a:srgbClr val="0070C0"/>
                </a:solidFill>
              </a:rPr>
              <a:t>150-160 mmol/l</a:t>
            </a:r>
          </a:p>
          <a:p>
            <a:r>
              <a:rPr lang="en" dirty="0"/>
              <a:t>potassium concentration in the extracellular fluid</a:t>
            </a:r>
          </a:p>
          <a:p>
            <a:pPr marL="0" indent="0">
              <a:buNone/>
            </a:pPr>
            <a:r>
              <a:rPr lang="en" dirty="0"/>
              <a:t> is </a:t>
            </a:r>
            <a:r>
              <a:rPr lang="en" dirty="0">
                <a:solidFill>
                  <a:srgbClr val="0070C0"/>
                </a:solidFill>
              </a:rPr>
              <a:t>3.5-4.5 mmol/l</a:t>
            </a:r>
          </a:p>
          <a:p>
            <a:pPr marL="0" indent="0">
              <a:buNone/>
            </a:pPr>
            <a:r>
              <a:rPr lang="en" i="1" dirty="0">
                <a:solidFill>
                  <a:srgbClr val="C00000"/>
                </a:solidFill>
              </a:rPr>
              <a:t>a large concentration gradient </a:t>
            </a:r>
            <a:r>
              <a:rPr lang="en" i="1" dirty="0"/>
              <a:t>between intracellular and extracellular fluid .</a:t>
            </a: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84</a:t>
            </a:fld>
            <a:endParaRPr lang="en-US"/>
          </a:p>
        </p:txBody>
      </p:sp>
    </p:spTree>
    <p:extLst>
      <p:ext uri="{BB962C8B-B14F-4D97-AF65-F5344CB8AC3E}">
        <p14:creationId xmlns:p14="http://schemas.microsoft.com/office/powerpoint/2010/main" val="950414662"/>
      </p:ext>
    </p:extLst>
  </p:cSld>
  <p:clrMapOvr>
    <a:masterClrMapping/>
  </p:clrMapOvr>
  <mc:AlternateContent xmlns:mc="http://schemas.openxmlformats.org/markup-compatibility/2006" xmlns:p14="http://schemas.microsoft.com/office/powerpoint/2010/main">
    <mc:Choice Requires="p14">
      <p:transition spd="slow" p14:dur="2000" advTm="22060"/>
    </mc:Choice>
    <mc:Fallback xmlns="">
      <p:transition spd="slow" advTm="22060"/>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Potassium metabolism</a:t>
            </a:r>
            <a:endParaRPr lang="en-US" dirty="0"/>
          </a:p>
        </p:txBody>
      </p:sp>
      <p:sp>
        <p:nvSpPr>
          <p:cNvPr id="3" name="Content Placeholder 2"/>
          <p:cNvSpPr>
            <a:spLocks noGrp="1"/>
          </p:cNvSpPr>
          <p:nvPr>
            <p:ph idx="1"/>
          </p:nvPr>
        </p:nvSpPr>
        <p:spPr/>
        <p:txBody>
          <a:bodyPr>
            <a:normAutofit/>
          </a:bodyPr>
          <a:lstStyle/>
          <a:p>
            <a:pPr marL="12065" indent="0">
              <a:lnSpc>
                <a:spcPct val="100000"/>
              </a:lnSpc>
              <a:spcBef>
                <a:spcPts val="675"/>
              </a:spcBef>
              <a:buSzPct val="75000"/>
              <a:buNone/>
              <a:tabLst>
                <a:tab pos="355600" algn="l"/>
                <a:tab pos="356235" algn="l"/>
              </a:tabLst>
            </a:pPr>
            <a:r>
              <a:rPr lang="en" spc="-25" dirty="0">
                <a:cs typeface="Calibri"/>
              </a:rPr>
              <a:t>Roles of potassium:</a:t>
            </a:r>
          </a:p>
          <a:p>
            <a:pPr marL="355600" indent="-343535">
              <a:lnSpc>
                <a:spcPct val="100000"/>
              </a:lnSpc>
              <a:spcBef>
                <a:spcPts val="675"/>
              </a:spcBef>
              <a:buSzPct val="75000"/>
              <a:buFont typeface="Wingdings"/>
              <a:buChar char=""/>
              <a:tabLst>
                <a:tab pos="355600" algn="l"/>
                <a:tab pos="356235" algn="l"/>
              </a:tabLst>
            </a:pPr>
            <a:r>
              <a:rPr lang="en" spc="-25" dirty="0">
                <a:cs typeface="Calibri"/>
              </a:rPr>
              <a:t>intracellular </a:t>
            </a:r>
            <a:r>
              <a:rPr lang="en" spc="-5" dirty="0">
                <a:solidFill>
                  <a:srgbClr val="0070C0"/>
                </a:solidFill>
                <a:cs typeface="Calibri"/>
              </a:rPr>
              <a:t>osmolarity</a:t>
            </a:r>
            <a:r>
              <a:rPr lang="en" spc="-5" dirty="0">
                <a:cs typeface="Calibri"/>
              </a:rPr>
              <a:t> </a:t>
            </a:r>
            <a:r>
              <a:rPr lang="en" dirty="0">
                <a:cs typeface="Calibri"/>
              </a:rPr>
              <a:t>and </a:t>
            </a:r>
            <a:r>
              <a:rPr lang="en" spc="-20" dirty="0">
                <a:solidFill>
                  <a:srgbClr val="0070C0"/>
                </a:solidFill>
                <a:cs typeface="Calibri"/>
              </a:rPr>
              <a:t>volume</a:t>
            </a:r>
            <a:r>
              <a:rPr lang="en" spc="-290" dirty="0">
                <a:solidFill>
                  <a:srgbClr val="0070C0"/>
                </a:solidFill>
                <a:cs typeface="Calibri"/>
              </a:rPr>
              <a:t> </a:t>
            </a:r>
            <a:r>
              <a:rPr lang="en" spc="-20" dirty="0">
                <a:solidFill>
                  <a:srgbClr val="0070C0"/>
                </a:solidFill>
                <a:cs typeface="Calibri"/>
              </a:rPr>
              <a:t>cells</a:t>
            </a:r>
          </a:p>
          <a:p>
            <a:pPr marL="355600" indent="-343535">
              <a:lnSpc>
                <a:spcPct val="100000"/>
              </a:lnSpc>
              <a:spcBef>
                <a:spcPts val="675"/>
              </a:spcBef>
              <a:buSzPct val="75000"/>
              <a:buFont typeface="Wingdings"/>
              <a:buChar char=""/>
              <a:tabLst>
                <a:tab pos="355600" algn="l"/>
                <a:tab pos="356235" algn="l"/>
              </a:tabLst>
            </a:pPr>
            <a:r>
              <a:rPr lang="en" spc="-20" dirty="0">
                <a:solidFill>
                  <a:srgbClr val="0070C0"/>
                </a:solidFill>
                <a:cs typeface="Calibri"/>
              </a:rPr>
              <a:t>electroneutrality </a:t>
            </a:r>
            <a:r>
              <a:rPr lang="en" spc="-20" dirty="0">
                <a:cs typeface="Calibri"/>
              </a:rPr>
              <a:t>in relation to sodium and hydrogen ions</a:t>
            </a:r>
            <a:endParaRPr lang="ru-RU" dirty="0">
              <a:cs typeface="Calibri"/>
            </a:endParaRPr>
          </a:p>
          <a:p>
            <a:pPr marL="355600" indent="-343535">
              <a:lnSpc>
                <a:spcPct val="100000"/>
              </a:lnSpc>
              <a:spcBef>
                <a:spcPts val="575"/>
              </a:spcBef>
              <a:buSzPct val="75000"/>
              <a:buFont typeface="Wingdings"/>
              <a:buChar char=""/>
              <a:tabLst>
                <a:tab pos="355600" algn="l"/>
                <a:tab pos="356235" algn="l"/>
              </a:tabLst>
            </a:pPr>
            <a:r>
              <a:rPr lang="en" spc="5" dirty="0">
                <a:solidFill>
                  <a:srgbClr val="0070C0"/>
                </a:solidFill>
                <a:cs typeface="Calibri"/>
              </a:rPr>
              <a:t>membrane </a:t>
            </a:r>
            <a:r>
              <a:rPr lang="en" spc="-15" dirty="0">
                <a:cs typeface="Calibri"/>
              </a:rPr>
              <a:t>maintenance</a:t>
            </a:r>
            <a:r>
              <a:rPr lang="en" spc="-100" dirty="0">
                <a:solidFill>
                  <a:srgbClr val="0070C0"/>
                </a:solidFill>
                <a:cs typeface="Calibri"/>
              </a:rPr>
              <a:t> </a:t>
            </a:r>
            <a:r>
              <a:rPr lang="en" spc="-10" dirty="0">
                <a:solidFill>
                  <a:srgbClr val="0070C0"/>
                </a:solidFill>
                <a:cs typeface="Calibri"/>
              </a:rPr>
              <a:t>potential</a:t>
            </a:r>
            <a:endParaRPr lang="ru-RU" dirty="0">
              <a:solidFill>
                <a:srgbClr val="0070C0"/>
              </a:solidFill>
              <a:cs typeface="Calibri"/>
            </a:endParaRPr>
          </a:p>
          <a:p>
            <a:pPr marL="355600" indent="-343535">
              <a:lnSpc>
                <a:spcPct val="100000"/>
              </a:lnSpc>
              <a:spcBef>
                <a:spcPts val="575"/>
              </a:spcBef>
              <a:buSzPct val="75000"/>
              <a:buFont typeface="Wingdings"/>
              <a:buChar char=""/>
              <a:tabLst>
                <a:tab pos="355600" algn="l"/>
                <a:tab pos="356235" algn="l"/>
              </a:tabLst>
            </a:pPr>
            <a:r>
              <a:rPr lang="en" spc="-5" dirty="0">
                <a:solidFill>
                  <a:srgbClr val="0070C0"/>
                </a:solidFill>
                <a:cs typeface="Calibri"/>
              </a:rPr>
              <a:t>action</a:t>
            </a:r>
            <a:r>
              <a:rPr lang="en" spc="-45" dirty="0">
                <a:solidFill>
                  <a:srgbClr val="0070C0"/>
                </a:solidFill>
                <a:cs typeface="Calibri"/>
              </a:rPr>
              <a:t> </a:t>
            </a:r>
            <a:r>
              <a:rPr lang="en" spc="-5" dirty="0">
                <a:solidFill>
                  <a:srgbClr val="0070C0"/>
                </a:solidFill>
                <a:cs typeface="Calibri"/>
              </a:rPr>
              <a:t>potential</a:t>
            </a:r>
          </a:p>
          <a:p>
            <a:pPr marL="355600" indent="-343535">
              <a:lnSpc>
                <a:spcPct val="100000"/>
              </a:lnSpc>
              <a:spcBef>
                <a:spcPts val="575"/>
              </a:spcBef>
              <a:buSzPct val="75000"/>
              <a:buFont typeface="Wingdings"/>
              <a:buChar char=""/>
              <a:tabLst>
                <a:tab pos="355600" algn="l"/>
                <a:tab pos="356235" algn="l"/>
              </a:tabLst>
            </a:pPr>
            <a:r>
              <a:rPr lang="en" spc="-5" dirty="0">
                <a:solidFill>
                  <a:srgbClr val="0070C0"/>
                </a:solidFill>
                <a:cs typeface="Calibri"/>
              </a:rPr>
              <a:t>contraction of </a:t>
            </a:r>
            <a:r>
              <a:rPr lang="en" spc="-5" dirty="0">
                <a:cs typeface="Calibri"/>
              </a:rPr>
              <a:t>smooth and skeletal muscles</a:t>
            </a:r>
            <a:endParaRPr lang="ru-RU" dirty="0">
              <a:cs typeface="Calibri"/>
            </a:endParaRPr>
          </a:p>
          <a:p>
            <a:pPr marL="355600" indent="-343535">
              <a:lnSpc>
                <a:spcPct val="100000"/>
              </a:lnSpc>
              <a:spcBef>
                <a:spcPts val="575"/>
              </a:spcBef>
              <a:buSzPct val="75000"/>
              <a:buFont typeface="Wingdings"/>
              <a:buChar char=""/>
              <a:tabLst>
                <a:tab pos="355600" algn="l"/>
                <a:tab pos="356235" algn="l"/>
              </a:tabLst>
            </a:pPr>
            <a:r>
              <a:rPr lang="en" spc="-5" dirty="0">
                <a:solidFill>
                  <a:srgbClr val="0070C0"/>
                </a:solidFill>
                <a:cs typeface="Calibri"/>
              </a:rPr>
              <a:t>hearty</a:t>
            </a:r>
            <a:r>
              <a:rPr lang="en" spc="30" dirty="0">
                <a:solidFill>
                  <a:srgbClr val="0070C0"/>
                </a:solidFill>
                <a:cs typeface="Calibri"/>
              </a:rPr>
              <a:t> </a:t>
            </a:r>
            <a:r>
              <a:rPr lang="en" spc="-15" dirty="0">
                <a:solidFill>
                  <a:srgbClr val="0070C0"/>
                </a:solidFill>
                <a:cs typeface="Calibri"/>
              </a:rPr>
              <a:t>rhythm</a:t>
            </a:r>
            <a:endParaRPr lang="ru-RU" spc="-5" dirty="0">
              <a:solidFill>
                <a:srgbClr val="0070C0"/>
              </a:solidFill>
              <a:cs typeface="Calibri"/>
            </a:endParaRPr>
          </a:p>
          <a:p>
            <a:pPr marL="355600" indent="-343535">
              <a:lnSpc>
                <a:spcPct val="100000"/>
              </a:lnSpc>
              <a:spcBef>
                <a:spcPts val="575"/>
              </a:spcBef>
              <a:buSzPct val="75000"/>
              <a:buFont typeface="Wingdings"/>
              <a:buChar char=""/>
              <a:tabLst>
                <a:tab pos="355600" algn="l"/>
                <a:tab pos="356235" algn="l"/>
              </a:tabLst>
            </a:pPr>
            <a:r>
              <a:rPr lang="en" spc="-5" dirty="0">
                <a:solidFill>
                  <a:srgbClr val="0070C0"/>
                </a:solidFill>
                <a:cs typeface="Calibri"/>
              </a:rPr>
              <a:t>glycogen </a:t>
            </a:r>
            <a:endParaRPr lang="ru-RU" dirty="0">
              <a:cs typeface="Calibri"/>
            </a:endParaRPr>
          </a:p>
          <a:p>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85</a:t>
            </a:fld>
            <a:endParaRPr lang="en-US"/>
          </a:p>
        </p:txBody>
      </p:sp>
    </p:spTree>
    <p:extLst>
      <p:ext uri="{BB962C8B-B14F-4D97-AF65-F5344CB8AC3E}">
        <p14:creationId xmlns:p14="http://schemas.microsoft.com/office/powerpoint/2010/main" val="1475385142"/>
      </p:ext>
    </p:extLst>
  </p:cSld>
  <p:clrMapOvr>
    <a:masterClrMapping/>
  </p:clrMapOvr>
  <mc:AlternateContent xmlns:mc="http://schemas.openxmlformats.org/markup-compatibility/2006" xmlns:p14="http://schemas.microsoft.com/office/powerpoint/2010/main">
    <mc:Choice Requires="p14">
      <p:transition spd="slow" p14:dur="2000" advTm="31386"/>
    </mc:Choice>
    <mc:Fallback xmlns="">
      <p:transition spd="slow" advTm="31386"/>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normAutofit/>
          </a:bodyPr>
          <a:lstStyle/>
          <a:p>
            <a:r>
              <a:rPr lang="en" dirty="0"/>
              <a:t>the physiological amount of potassium in the body is maintained thanks to the </a:t>
            </a:r>
            <a:r>
              <a:rPr lang="en" dirty="0">
                <a:solidFill>
                  <a:srgbClr val="C00000"/>
                </a:solidFill>
              </a:rPr>
              <a:t>balance </a:t>
            </a:r>
            <a:r>
              <a:rPr lang="en" dirty="0"/>
              <a:t>between intake and excretion of potassium ions</a:t>
            </a:r>
          </a:p>
          <a:p>
            <a:r>
              <a:rPr lang="en" dirty="0"/>
              <a:t>since potassium intake varies, the amount of potassium in the body is regulated by controlling </a:t>
            </a:r>
            <a:r>
              <a:rPr lang="en" dirty="0">
                <a:solidFill>
                  <a:srgbClr val="0070C0"/>
                </a:solidFill>
              </a:rPr>
              <a:t>potassium excretion</a:t>
            </a:r>
          </a:p>
          <a:p>
            <a:r>
              <a:rPr lang="en" dirty="0"/>
              <a:t>potassium is excreted:</a:t>
            </a:r>
          </a:p>
          <a:p>
            <a:pPr marL="0" indent="0">
              <a:buNone/>
            </a:pPr>
            <a:r>
              <a:rPr lang="en" dirty="0"/>
              <a:t> - </a:t>
            </a:r>
            <a:r>
              <a:rPr lang="en" dirty="0">
                <a:solidFill>
                  <a:srgbClr val="C00000"/>
                </a:solidFill>
              </a:rPr>
              <a:t>urine </a:t>
            </a:r>
            <a:r>
              <a:rPr lang="en" dirty="0"/>
              <a:t>(90%)</a:t>
            </a:r>
          </a:p>
          <a:p>
            <a:pPr marL="0" indent="0">
              <a:buNone/>
            </a:pPr>
            <a:r>
              <a:rPr lang="en" dirty="0"/>
              <a:t> - </a:t>
            </a:r>
            <a:r>
              <a:rPr lang="en" dirty="0">
                <a:solidFill>
                  <a:srgbClr val="C00000"/>
                </a:solidFill>
              </a:rPr>
              <a:t>stool </a:t>
            </a:r>
            <a:r>
              <a:rPr lang="en" dirty="0"/>
              <a:t>(10%)</a:t>
            </a:r>
          </a:p>
          <a:p>
            <a:r>
              <a:rPr lang="en" dirty="0"/>
              <a:t>kidneys are the dominant site of control of potassium excretion from the body</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86</a:t>
            </a:fld>
            <a:endParaRPr lang="en-US"/>
          </a:p>
        </p:txBody>
      </p:sp>
    </p:spTree>
    <p:extLst>
      <p:ext uri="{BB962C8B-B14F-4D97-AF65-F5344CB8AC3E}">
        <p14:creationId xmlns:p14="http://schemas.microsoft.com/office/powerpoint/2010/main" val="1201894352"/>
      </p:ext>
    </p:extLst>
  </p:cSld>
  <p:clrMapOvr>
    <a:masterClrMapping/>
  </p:clrMapOvr>
  <mc:AlternateContent xmlns:mc="http://schemas.openxmlformats.org/markup-compatibility/2006" xmlns:p14="http://schemas.microsoft.com/office/powerpoint/2010/main">
    <mc:Choice Requires="p14">
      <p:transition spd="slow" p14:dur="2000" advTm="24817"/>
    </mc:Choice>
    <mc:Fallback xmlns="">
      <p:transition spd="slow" advTm="24817"/>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t>Kidneys:</a:t>
            </a:r>
          </a:p>
          <a:p>
            <a:r>
              <a:rPr lang="en" dirty="0"/>
              <a:t>Calcium is easily </a:t>
            </a:r>
            <a:r>
              <a:rPr lang="en" dirty="0">
                <a:solidFill>
                  <a:srgbClr val="0070C0"/>
                </a:solidFill>
              </a:rPr>
              <a:t>filtered through the glomeruli</a:t>
            </a:r>
          </a:p>
          <a:p>
            <a:r>
              <a:rPr lang="en" dirty="0"/>
              <a:t>90% of the filtered potassium is </a:t>
            </a:r>
            <a:r>
              <a:rPr lang="en" dirty="0">
                <a:solidFill>
                  <a:srgbClr val="0070C0"/>
                </a:solidFill>
              </a:rPr>
              <a:t>reabsorbed in the proximal tubules and the loop of Henle</a:t>
            </a:r>
          </a:p>
          <a:p>
            <a:r>
              <a:rPr lang="en" dirty="0"/>
              <a:t>the final amount of potassium that is excreted is determined by </a:t>
            </a:r>
            <a:r>
              <a:rPr lang="en" dirty="0">
                <a:solidFill>
                  <a:srgbClr val="0070C0"/>
                </a:solidFill>
              </a:rPr>
              <a:t>the distal</a:t>
            </a:r>
            <a:r>
              <a:rPr lang="en" dirty="0"/>
              <a:t> </a:t>
            </a:r>
            <a:r>
              <a:rPr lang="en" dirty="0">
                <a:solidFill>
                  <a:srgbClr val="0070C0"/>
                </a:solidFill>
              </a:rPr>
              <a:t>tubules and collecting ducts </a:t>
            </a:r>
            <a:r>
              <a:rPr lang="en" dirty="0"/>
              <a:t>(which have the ability to </a:t>
            </a:r>
            <a:r>
              <a:rPr lang="en" dirty="0">
                <a:solidFill>
                  <a:srgbClr val="C00000"/>
                </a:solidFill>
              </a:rPr>
              <a:t>secrete potassium </a:t>
            </a:r>
            <a:r>
              <a:rPr lang="en" dirty="0"/>
              <a:t>) and </a:t>
            </a:r>
            <a:r>
              <a:rPr lang="en" dirty="0">
                <a:solidFill>
                  <a:srgbClr val="0070C0"/>
                </a:solidFill>
              </a:rPr>
              <a:t>the final part of collecting ducts </a:t>
            </a:r>
            <a:r>
              <a:rPr lang="en" dirty="0"/>
              <a:t>(which can </a:t>
            </a:r>
            <a:r>
              <a:rPr lang="en" dirty="0">
                <a:solidFill>
                  <a:srgbClr val="C00000"/>
                </a:solidFill>
              </a:rPr>
              <a:t>reabsorb potassium </a:t>
            </a:r>
            <a:r>
              <a:rPr lang="en" dirty="0"/>
              <a:t>)</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87</a:t>
            </a:fld>
            <a:endParaRPr lang="en-US"/>
          </a:p>
        </p:txBody>
      </p:sp>
    </p:spTree>
    <p:extLst>
      <p:ext uri="{BB962C8B-B14F-4D97-AF65-F5344CB8AC3E}">
        <p14:creationId xmlns:p14="http://schemas.microsoft.com/office/powerpoint/2010/main" val="3698287349"/>
      </p:ext>
    </p:extLst>
  </p:cSld>
  <p:clrMapOvr>
    <a:masterClrMapping/>
  </p:clrMapOvr>
  <mc:AlternateContent xmlns:mc="http://schemas.openxmlformats.org/markup-compatibility/2006" xmlns:p14="http://schemas.microsoft.com/office/powerpoint/2010/main">
    <mc:Choice Requires="p14">
      <p:transition spd="slow" p14:dur="2000" advTm="26206"/>
    </mc:Choice>
    <mc:Fallback xmlns="">
      <p:transition spd="slow" advTm="26206"/>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t>Factors that affect potassium excretion have their effect:</a:t>
            </a:r>
          </a:p>
          <a:p>
            <a:r>
              <a:rPr lang="en" dirty="0">
                <a:solidFill>
                  <a:srgbClr val="C00000"/>
                </a:solidFill>
              </a:rPr>
              <a:t>directly </a:t>
            </a:r>
            <a:r>
              <a:rPr lang="en" dirty="0"/>
              <a:t>(acting on passive potassium transport)</a:t>
            </a:r>
          </a:p>
          <a:p>
            <a:r>
              <a:rPr lang="en" dirty="0">
                <a:solidFill>
                  <a:srgbClr val="C00000"/>
                </a:solidFill>
              </a:rPr>
              <a:t>and indirectly </a:t>
            </a:r>
            <a:r>
              <a:rPr lang="en" dirty="0"/>
              <a:t>(by neurohumoral mechanisms)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88</a:t>
            </a:fld>
            <a:endParaRPr lang="en-US"/>
          </a:p>
        </p:txBody>
      </p:sp>
    </p:spTree>
    <p:extLst>
      <p:ext uri="{BB962C8B-B14F-4D97-AF65-F5344CB8AC3E}">
        <p14:creationId xmlns:p14="http://schemas.microsoft.com/office/powerpoint/2010/main" val="3246442454"/>
      </p:ext>
    </p:extLst>
  </p:cSld>
  <p:clrMapOvr>
    <a:masterClrMapping/>
  </p:clrMapOvr>
  <mc:AlternateContent xmlns:mc="http://schemas.openxmlformats.org/markup-compatibility/2006" xmlns:p14="http://schemas.microsoft.com/office/powerpoint/2010/main">
    <mc:Choice Requires="p14">
      <p:transition spd="slow" p14:dur="2000" advTm="13396"/>
    </mc:Choice>
    <mc:Fallback xmlns="">
      <p:transition spd="slow" advTm="13396"/>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Passive transport factors </a:t>
            </a:r>
            <a:r>
              <a:rPr lang="en" dirty="0"/>
              <a:t>:</a:t>
            </a:r>
          </a:p>
          <a:p>
            <a:r>
              <a:rPr lang="en" dirty="0">
                <a:solidFill>
                  <a:srgbClr val="C00000"/>
                </a:solidFill>
              </a:rPr>
              <a:t>concentration gradient of potassium </a:t>
            </a:r>
            <a:r>
              <a:rPr lang="en" dirty="0"/>
              <a:t>in the distal tubules</a:t>
            </a:r>
          </a:p>
          <a:p>
            <a:r>
              <a:rPr lang="en" dirty="0">
                <a:solidFill>
                  <a:srgbClr val="C00000"/>
                </a:solidFill>
              </a:rPr>
              <a:t>blood pH</a:t>
            </a:r>
          </a:p>
          <a:p>
            <a:r>
              <a:rPr lang="en" dirty="0"/>
              <a:t>changes in </a:t>
            </a:r>
            <a:r>
              <a:rPr lang="en" dirty="0">
                <a:solidFill>
                  <a:srgbClr val="C00000"/>
                </a:solidFill>
              </a:rPr>
              <a:t>the electrical potential </a:t>
            </a:r>
            <a:r>
              <a:rPr lang="en" dirty="0"/>
              <a:t>of the distal tubules and</a:t>
            </a:r>
          </a:p>
          <a:p>
            <a:r>
              <a:rPr lang="en" dirty="0">
                <a:solidFill>
                  <a:srgbClr val="C00000"/>
                </a:solidFill>
              </a:rPr>
              <a:t>sodium and anion concentration in </a:t>
            </a:r>
            <a:r>
              <a:rPr lang="en" dirty="0"/>
              <a:t>the distal tubules</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89</a:t>
            </a:fld>
            <a:endParaRPr lang="en-US"/>
          </a:p>
        </p:txBody>
      </p:sp>
    </p:spTree>
    <p:extLst>
      <p:ext uri="{BB962C8B-B14F-4D97-AF65-F5344CB8AC3E}">
        <p14:creationId xmlns:p14="http://schemas.microsoft.com/office/powerpoint/2010/main" val="149290159"/>
      </p:ext>
    </p:extLst>
  </p:cSld>
  <p:clrMapOvr>
    <a:masterClrMapping/>
  </p:clrMapOvr>
  <mc:AlternateContent xmlns:mc="http://schemas.openxmlformats.org/markup-compatibility/2006" xmlns:p14="http://schemas.microsoft.com/office/powerpoint/2010/main">
    <mc:Choice Requires="p14">
      <p:transition spd="slow" p14:dur="2000" advTm="14109"/>
    </mc:Choice>
    <mc:Fallback xmlns="">
      <p:transition spd="slow" advTm="1410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Osmotic pressure</a:t>
            </a:r>
            <a:endParaRPr lang="en-US" dirty="0"/>
          </a:p>
        </p:txBody>
      </p:sp>
      <p:sp>
        <p:nvSpPr>
          <p:cNvPr id="3" name="Content Placeholder 2"/>
          <p:cNvSpPr>
            <a:spLocks noGrp="1"/>
          </p:cNvSpPr>
          <p:nvPr>
            <p:ph idx="1"/>
          </p:nvPr>
        </p:nvSpPr>
        <p:spPr/>
        <p:txBody>
          <a:bodyPr>
            <a:normAutofit lnSpcReduction="10000"/>
          </a:bodyPr>
          <a:lstStyle/>
          <a:p>
            <a:r>
              <a:rPr lang="en" dirty="0">
                <a:solidFill>
                  <a:srgbClr val="C00000"/>
                </a:solidFill>
              </a:rPr>
              <a:t>osmotic pressure </a:t>
            </a:r>
            <a:r>
              <a:rPr lang="en" dirty="0"/>
              <a:t>means the pressure between two solutions of different concentrations, separated from each other </a:t>
            </a:r>
            <a:r>
              <a:rPr lang="en" dirty="0">
                <a:solidFill>
                  <a:srgbClr val="0070C0"/>
                </a:solidFill>
              </a:rPr>
              <a:t>by a semi-permeable membrane</a:t>
            </a:r>
          </a:p>
          <a:p>
            <a:r>
              <a:rPr lang="en" dirty="0"/>
              <a:t>that membrane is permeable only to water molecules, but not to dissolved substances</a:t>
            </a:r>
          </a:p>
          <a:p>
            <a:r>
              <a:rPr lang="en" dirty="0"/>
              <a:t>the greater the difference in the osmotic concentrations of the two solutions, the greater the number of water molecules from the solution with a lower concentration of dissolved matter (and a higher concentration of water) will cross the </a:t>
            </a:r>
            <a:r>
              <a:rPr lang="en" dirty="0">
                <a:solidFill>
                  <a:srgbClr val="C00000"/>
                </a:solidFill>
              </a:rPr>
              <a:t>semipermeable membrane</a:t>
            </a:r>
          </a:p>
          <a:p>
            <a:r>
              <a:rPr lang="en" dirty="0"/>
              <a:t>The pressure defined by the mechanical force that can prevent the passage of water is called </a:t>
            </a:r>
            <a:r>
              <a:rPr lang="en" dirty="0">
                <a:solidFill>
                  <a:srgbClr val="0070C0"/>
                </a:solidFill>
              </a:rPr>
              <a:t>osmotic pressure</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9</a:t>
            </a:fld>
            <a:endParaRPr lang="en-US"/>
          </a:p>
        </p:txBody>
      </p:sp>
    </p:spTree>
    <p:extLst>
      <p:ext uri="{BB962C8B-B14F-4D97-AF65-F5344CB8AC3E}">
        <p14:creationId xmlns:p14="http://schemas.microsoft.com/office/powerpoint/2010/main" val="4177256741"/>
      </p:ext>
    </p:extLst>
  </p:cSld>
  <p:clrMapOvr>
    <a:masterClrMapping/>
  </p:clrMapOvr>
  <mc:AlternateContent xmlns:mc="http://schemas.openxmlformats.org/markup-compatibility/2006" xmlns:p14="http://schemas.microsoft.com/office/powerpoint/2010/main">
    <mc:Choice Requires="p14">
      <p:transition spd="slow" p14:dur="2000" advTm="15761"/>
    </mc:Choice>
    <mc:Fallback xmlns="">
      <p:transition spd="slow" advTm="15761"/>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Neurohumoral factors </a:t>
            </a:r>
            <a:r>
              <a:rPr lang="en" dirty="0"/>
              <a:t>:</a:t>
            </a:r>
          </a:p>
          <a:p>
            <a:r>
              <a:rPr lang="en" dirty="0">
                <a:solidFill>
                  <a:srgbClr val="C00000"/>
                </a:solidFill>
              </a:rPr>
              <a:t>mineralocorticoids ( </a:t>
            </a:r>
            <a:r>
              <a:rPr lang="en" dirty="0"/>
              <a:t>aldosterone)</a:t>
            </a:r>
          </a:p>
          <a:p>
            <a:r>
              <a:rPr lang="en" dirty="0">
                <a:solidFill>
                  <a:srgbClr val="C00000"/>
                </a:solidFill>
              </a:rPr>
              <a:t>insulin </a:t>
            </a:r>
            <a:r>
              <a:rPr lang="en" dirty="0"/>
              <a:t>(accelerates the entry of potassium into the cell)</a:t>
            </a:r>
          </a:p>
          <a:p>
            <a:r>
              <a:rPr lang="en" dirty="0">
                <a:solidFill>
                  <a:srgbClr val="C00000"/>
                </a:solidFill>
              </a:rPr>
              <a:t>beta2-adrenergic agonists </a:t>
            </a:r>
            <a:r>
              <a:rPr lang="en" dirty="0"/>
              <a:t>(increase the entry of potassium into cells)</a:t>
            </a:r>
          </a:p>
          <a:p>
            <a:r>
              <a:rPr lang="en" dirty="0">
                <a:solidFill>
                  <a:srgbClr val="C00000"/>
                </a:solidFill>
              </a:rPr>
              <a:t>alpha-adrenergic agonists </a:t>
            </a:r>
            <a:r>
              <a:rPr lang="en" dirty="0"/>
              <a:t>(reduce potassium entry into cells)</a:t>
            </a:r>
            <a:endParaRPr lang="sr-Cyrl-RS" dirty="0"/>
          </a:p>
        </p:txBody>
      </p:sp>
      <p:sp>
        <p:nvSpPr>
          <p:cNvPr id="4" name="Slide Number Placeholder 3"/>
          <p:cNvSpPr>
            <a:spLocks noGrp="1"/>
          </p:cNvSpPr>
          <p:nvPr>
            <p:ph type="sldNum" sz="quarter" idx="12"/>
          </p:nvPr>
        </p:nvSpPr>
        <p:spPr/>
        <p:txBody>
          <a:bodyPr/>
          <a:lstStyle/>
          <a:p>
            <a:fld id="{A134EC62-E7B5-4728-A7FE-3758188B631D}" type="slidenum">
              <a:rPr lang="en-US" smtClean="0"/>
              <a:t>90</a:t>
            </a:fld>
            <a:endParaRPr lang="en-US"/>
          </a:p>
        </p:txBody>
      </p:sp>
    </p:spTree>
    <p:extLst>
      <p:ext uri="{BB962C8B-B14F-4D97-AF65-F5344CB8AC3E}">
        <p14:creationId xmlns:p14="http://schemas.microsoft.com/office/powerpoint/2010/main" val="3863378912"/>
      </p:ext>
    </p:extLst>
  </p:cSld>
  <p:clrMapOvr>
    <a:masterClrMapping/>
  </p:clrMapOvr>
  <mc:AlternateContent xmlns:mc="http://schemas.openxmlformats.org/markup-compatibility/2006" xmlns:p14="http://schemas.microsoft.com/office/powerpoint/2010/main">
    <mc:Choice Requires="p14">
      <p:transition spd="slow" p14:dur="2000" advTm="19501"/>
    </mc:Choice>
    <mc:Fallback xmlns="">
      <p:transition spd="slow" advTm="19501"/>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solidFill>
                  <a:srgbClr val="C00000"/>
                </a:solidFill>
              </a:rPr>
              <a:t>Excretion of potassium increases </a:t>
            </a:r>
            <a:r>
              <a:rPr lang="en" dirty="0"/>
              <a:t>:</a:t>
            </a:r>
          </a:p>
          <a:p>
            <a:r>
              <a:rPr lang="en" dirty="0"/>
              <a:t>excessive intake </a:t>
            </a:r>
            <a:r>
              <a:rPr lang="en" dirty="0">
                <a:solidFill>
                  <a:srgbClr val="0070C0"/>
                </a:solidFill>
              </a:rPr>
              <a:t>of </a:t>
            </a:r>
            <a:r>
              <a:rPr lang="en" dirty="0"/>
              <a:t>potassium</a:t>
            </a:r>
          </a:p>
          <a:p>
            <a:r>
              <a:rPr lang="en" dirty="0"/>
              <a:t>increased </a:t>
            </a:r>
            <a:r>
              <a:rPr lang="en" dirty="0">
                <a:solidFill>
                  <a:srgbClr val="0070C0"/>
                </a:solidFill>
              </a:rPr>
              <a:t>sodium </a:t>
            </a:r>
            <a:r>
              <a:rPr lang="en" dirty="0"/>
              <a:t>and </a:t>
            </a:r>
            <a:r>
              <a:rPr lang="en" dirty="0">
                <a:solidFill>
                  <a:srgbClr val="0070C0"/>
                </a:solidFill>
              </a:rPr>
              <a:t>anion concentration </a:t>
            </a:r>
            <a:r>
              <a:rPr lang="en" dirty="0"/>
              <a:t>in the tubular fluid</a:t>
            </a:r>
          </a:p>
          <a:p>
            <a:r>
              <a:rPr lang="en" dirty="0">
                <a:solidFill>
                  <a:srgbClr val="0070C0"/>
                </a:solidFill>
              </a:rPr>
              <a:t>metabolic alkalosis</a:t>
            </a:r>
          </a:p>
          <a:p>
            <a:r>
              <a:rPr lang="en" dirty="0"/>
              <a:t>increased secretion of mineralocorticoids</a:t>
            </a:r>
          </a:p>
          <a:p>
            <a:r>
              <a:rPr lang="en" dirty="0"/>
              <a:t>hyperosmolarity</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91</a:t>
            </a:fld>
            <a:endParaRPr lang="en-US"/>
          </a:p>
        </p:txBody>
      </p:sp>
    </p:spTree>
    <p:extLst>
      <p:ext uri="{BB962C8B-B14F-4D97-AF65-F5344CB8AC3E}">
        <p14:creationId xmlns:p14="http://schemas.microsoft.com/office/powerpoint/2010/main" val="2404416524"/>
      </p:ext>
    </p:extLst>
  </p:cSld>
  <p:clrMapOvr>
    <a:masterClrMapping/>
  </p:clrMapOvr>
  <mc:AlternateContent xmlns:mc="http://schemas.openxmlformats.org/markup-compatibility/2006" xmlns:p14="http://schemas.microsoft.com/office/powerpoint/2010/main">
    <mc:Choice Requires="p14">
      <p:transition spd="slow" p14:dur="2000" advTm="29297"/>
    </mc:Choice>
    <mc:Fallback xmlns="">
      <p:transition spd="slow" advTm="29297"/>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Regulation of potassium metabolism</a:t>
            </a:r>
            <a:endParaRPr lang="en-US" dirty="0"/>
          </a:p>
        </p:txBody>
      </p:sp>
      <p:sp>
        <p:nvSpPr>
          <p:cNvPr id="3" name="Content Placeholder 2"/>
          <p:cNvSpPr>
            <a:spLocks noGrp="1"/>
          </p:cNvSpPr>
          <p:nvPr>
            <p:ph idx="1"/>
          </p:nvPr>
        </p:nvSpPr>
        <p:spPr/>
        <p:txBody>
          <a:bodyPr/>
          <a:lstStyle/>
          <a:p>
            <a:pPr marL="0" indent="0">
              <a:buNone/>
            </a:pPr>
            <a:r>
              <a:rPr lang="en" dirty="0">
                <a:solidFill>
                  <a:srgbClr val="0070C0"/>
                </a:solidFill>
              </a:rPr>
              <a:t>Decreased excretion of potassium from the body occurs as a result of:</a:t>
            </a:r>
          </a:p>
          <a:p>
            <a:r>
              <a:rPr lang="en" dirty="0"/>
              <a:t>reduced intake of potassium</a:t>
            </a:r>
          </a:p>
          <a:p>
            <a:r>
              <a:rPr lang="en" dirty="0"/>
              <a:t>angular acidosis</a:t>
            </a:r>
          </a:p>
          <a:p>
            <a:r>
              <a:rPr lang="en" dirty="0"/>
              <a:t>in conditions where the synthesis of ammonia in the kidneys is increased</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92</a:t>
            </a:fld>
            <a:endParaRPr lang="en-US"/>
          </a:p>
        </p:txBody>
      </p:sp>
    </p:spTree>
    <p:extLst>
      <p:ext uri="{BB962C8B-B14F-4D97-AF65-F5344CB8AC3E}">
        <p14:creationId xmlns:p14="http://schemas.microsoft.com/office/powerpoint/2010/main" val="2774893123"/>
      </p:ext>
    </p:extLst>
  </p:cSld>
  <p:clrMapOvr>
    <a:masterClrMapping/>
  </p:clrMapOvr>
  <mc:AlternateContent xmlns:mc="http://schemas.openxmlformats.org/markup-compatibility/2006" xmlns:p14="http://schemas.microsoft.com/office/powerpoint/2010/main">
    <mc:Choice Requires="p14">
      <p:transition spd="slow" p14:dur="2000" advTm="26970"/>
    </mc:Choice>
    <mc:Fallback xmlns="">
      <p:transition spd="slow" advTm="26970"/>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Disorders of potassium metabolism</a:t>
            </a:r>
            <a:endParaRPr lang="en-US" dirty="0"/>
          </a:p>
        </p:txBody>
      </p:sp>
      <p:sp>
        <p:nvSpPr>
          <p:cNvPr id="3" name="Content Placeholder 2"/>
          <p:cNvSpPr>
            <a:spLocks noGrp="1"/>
          </p:cNvSpPr>
          <p:nvPr>
            <p:ph idx="1"/>
          </p:nvPr>
        </p:nvSpPr>
        <p:spPr/>
        <p:txBody>
          <a:bodyPr/>
          <a:lstStyle/>
          <a:p>
            <a:r>
              <a:rPr lang="en" b="1" dirty="0">
                <a:solidFill>
                  <a:srgbClr val="0070C0"/>
                </a:solidFill>
              </a:rPr>
              <a:t>HYPOKALEMIA</a:t>
            </a:r>
          </a:p>
          <a:p>
            <a:endParaRPr lang="sr-Cyrl-RS" b="1" dirty="0">
              <a:solidFill>
                <a:srgbClr val="0070C0"/>
              </a:solidFill>
            </a:endParaRPr>
          </a:p>
          <a:p>
            <a:r>
              <a:rPr lang="en" b="1" dirty="0">
                <a:solidFill>
                  <a:srgbClr val="0070C0"/>
                </a:solidFill>
              </a:rPr>
              <a:t>HYPERKALEMIA</a:t>
            </a:r>
            <a:endParaRPr lang="en-US" b="1" dirty="0">
              <a:solidFill>
                <a:srgbClr val="0070C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93</a:t>
            </a:fld>
            <a:endParaRPr lang="en-US"/>
          </a:p>
        </p:txBody>
      </p:sp>
    </p:spTree>
    <p:extLst>
      <p:ext uri="{BB962C8B-B14F-4D97-AF65-F5344CB8AC3E}">
        <p14:creationId xmlns:p14="http://schemas.microsoft.com/office/powerpoint/2010/main" val="1172774522"/>
      </p:ext>
    </p:extLst>
  </p:cSld>
  <p:clrMapOvr>
    <a:masterClrMapping/>
  </p:clrMapOvr>
  <mc:AlternateContent xmlns:mc="http://schemas.openxmlformats.org/markup-compatibility/2006" xmlns:p14="http://schemas.microsoft.com/office/powerpoint/2010/main">
    <mc:Choice Requires="p14">
      <p:transition spd="slow" p14:dur="2000" advTm="13440"/>
    </mc:Choice>
    <mc:Fallback xmlns="">
      <p:transition spd="slow" advTm="13440"/>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r>
              <a:rPr lang="en" dirty="0">
                <a:solidFill>
                  <a:srgbClr val="0070C0"/>
                </a:solidFill>
              </a:rPr>
              <a:t>hypokalemias </a:t>
            </a:r>
            <a:r>
              <a:rPr lang="en" dirty="0"/>
              <a:t>are conditions in which the concentration of potassium in the serum is </a:t>
            </a:r>
            <a:r>
              <a:rPr lang="en" dirty="0">
                <a:solidFill>
                  <a:srgbClr val="C00000"/>
                </a:solidFill>
              </a:rPr>
              <a:t>less than 3.5 mmol /l</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A134EC62-E7B5-4728-A7FE-3758188B631D}" type="slidenum">
              <a:rPr lang="en-US" smtClean="0"/>
              <a:t>94</a:t>
            </a:fld>
            <a:endParaRPr lang="en-US"/>
          </a:p>
        </p:txBody>
      </p:sp>
    </p:spTree>
    <p:extLst>
      <p:ext uri="{BB962C8B-B14F-4D97-AF65-F5344CB8AC3E}">
        <p14:creationId xmlns:p14="http://schemas.microsoft.com/office/powerpoint/2010/main" val="4057575746"/>
      </p:ext>
    </p:extLst>
  </p:cSld>
  <p:clrMapOvr>
    <a:masterClrMapping/>
  </p:clrMapOvr>
  <mc:AlternateContent xmlns:mc="http://schemas.openxmlformats.org/markup-compatibility/2006" xmlns:p14="http://schemas.microsoft.com/office/powerpoint/2010/main">
    <mc:Choice Requires="p14">
      <p:transition spd="slow" p14:dur="2000" advTm="8971"/>
    </mc:Choice>
    <mc:Fallback xmlns="">
      <p:transition spd="slow" advTm="8971"/>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dirty="0"/>
              <a:t>Etiology of hypokalemia:</a:t>
            </a:r>
          </a:p>
          <a:p>
            <a:r>
              <a:rPr lang="en" dirty="0">
                <a:solidFill>
                  <a:srgbClr val="C00000"/>
                </a:solidFill>
              </a:rPr>
              <a:t>reduced </a:t>
            </a:r>
            <a:r>
              <a:rPr lang="en" dirty="0"/>
              <a:t>concentration of potassium in the serum and </a:t>
            </a:r>
            <a:r>
              <a:rPr lang="en" dirty="0">
                <a:solidFill>
                  <a:srgbClr val="C00000"/>
                </a:solidFill>
              </a:rPr>
              <a:t>reduced </a:t>
            </a:r>
            <a:r>
              <a:rPr lang="en" dirty="0"/>
              <a:t>amount of potassium in the body</a:t>
            </a:r>
          </a:p>
          <a:p>
            <a:r>
              <a:rPr lang="en" dirty="0">
                <a:solidFill>
                  <a:srgbClr val="C00000"/>
                </a:solidFill>
              </a:rPr>
              <a:t>reduced </a:t>
            </a:r>
            <a:r>
              <a:rPr lang="en" dirty="0"/>
              <a:t>concentration of potassium in the serum and </a:t>
            </a:r>
            <a:r>
              <a:rPr lang="en" dirty="0">
                <a:solidFill>
                  <a:srgbClr val="C00000"/>
                </a:solidFill>
              </a:rPr>
              <a:t>normal </a:t>
            </a:r>
            <a:r>
              <a:rPr lang="en" dirty="0"/>
              <a:t>amount of potassium in the body</a:t>
            </a:r>
          </a:p>
          <a:p>
            <a:r>
              <a:rPr lang="en" dirty="0">
                <a:solidFill>
                  <a:srgbClr val="C00000"/>
                </a:solidFill>
              </a:rPr>
              <a:t>normal or increased </a:t>
            </a:r>
            <a:r>
              <a:rPr lang="en" dirty="0"/>
              <a:t>concentration of potassium in the serum, </a:t>
            </a:r>
            <a:r>
              <a:rPr lang="en" dirty="0">
                <a:solidFill>
                  <a:srgbClr val="C00000"/>
                </a:solidFill>
              </a:rPr>
              <a:t>reduced </a:t>
            </a:r>
            <a:r>
              <a:rPr lang="en" dirty="0"/>
              <a:t>amount of potassium in the body</a:t>
            </a:r>
          </a:p>
        </p:txBody>
      </p:sp>
      <p:sp>
        <p:nvSpPr>
          <p:cNvPr id="4" name="Slide Number Placeholder 3"/>
          <p:cNvSpPr>
            <a:spLocks noGrp="1"/>
          </p:cNvSpPr>
          <p:nvPr>
            <p:ph type="sldNum" sz="quarter" idx="12"/>
          </p:nvPr>
        </p:nvSpPr>
        <p:spPr/>
        <p:txBody>
          <a:bodyPr/>
          <a:lstStyle/>
          <a:p>
            <a:fld id="{A134EC62-E7B5-4728-A7FE-3758188B631D}" type="slidenum">
              <a:rPr lang="en-US" smtClean="0"/>
              <a:t>95</a:t>
            </a:fld>
            <a:endParaRPr lang="en-US"/>
          </a:p>
        </p:txBody>
      </p:sp>
    </p:spTree>
    <p:extLst>
      <p:ext uri="{BB962C8B-B14F-4D97-AF65-F5344CB8AC3E}">
        <p14:creationId xmlns:p14="http://schemas.microsoft.com/office/powerpoint/2010/main" val="3152372632"/>
      </p:ext>
    </p:extLst>
  </p:cSld>
  <p:clrMapOvr>
    <a:masterClrMapping/>
  </p:clrMapOvr>
  <mc:AlternateContent xmlns:mc="http://schemas.openxmlformats.org/markup-compatibility/2006" xmlns:p14="http://schemas.microsoft.com/office/powerpoint/2010/main">
    <mc:Choice Requires="p14">
      <p:transition spd="slow" p14:dur="2000" advTm="30420"/>
    </mc:Choice>
    <mc:Fallback xmlns="">
      <p:transition spd="slow" advTm="30420"/>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dirty="0"/>
              <a:t>Decreased concentration of potassium in the serum and reduced amount of potassium in the body</a:t>
            </a:r>
          </a:p>
          <a:p>
            <a:r>
              <a:rPr lang="en" dirty="0">
                <a:solidFill>
                  <a:srgbClr val="0070C0"/>
                </a:solidFill>
              </a:rPr>
              <a:t>with lower intake </a:t>
            </a:r>
            <a:r>
              <a:rPr lang="en" dirty="0"/>
              <a:t>of potassium (does not result in hypokalemia without additional factors)</a:t>
            </a:r>
          </a:p>
          <a:p>
            <a:r>
              <a:rPr lang="en" dirty="0">
                <a:solidFill>
                  <a:srgbClr val="0070C0"/>
                </a:solidFill>
              </a:rPr>
              <a:t>increased loss </a:t>
            </a:r>
            <a:r>
              <a:rPr lang="en" dirty="0"/>
              <a:t>of potassium from the body:</a:t>
            </a:r>
          </a:p>
          <a:p>
            <a:pPr marL="0" indent="0">
              <a:buNone/>
            </a:pPr>
            <a:r>
              <a:rPr lang="en" dirty="0"/>
              <a:t> - loss of potassium through </a:t>
            </a:r>
            <a:r>
              <a:rPr lang="en" dirty="0">
                <a:solidFill>
                  <a:srgbClr val="C00000"/>
                </a:solidFill>
              </a:rPr>
              <a:t>the gastrointestinal tract</a:t>
            </a:r>
          </a:p>
          <a:p>
            <a:pPr marL="0" indent="0">
              <a:buNone/>
            </a:pPr>
            <a:r>
              <a:rPr lang="en" dirty="0"/>
              <a:t> - loss of potassium through </a:t>
            </a:r>
            <a:r>
              <a:rPr lang="en" dirty="0">
                <a:solidFill>
                  <a:srgbClr val="C00000"/>
                </a:solidFill>
              </a:rPr>
              <a:t>the kidneys</a:t>
            </a:r>
          </a:p>
        </p:txBody>
      </p:sp>
      <p:sp>
        <p:nvSpPr>
          <p:cNvPr id="4" name="Slide Number Placeholder 3"/>
          <p:cNvSpPr>
            <a:spLocks noGrp="1"/>
          </p:cNvSpPr>
          <p:nvPr>
            <p:ph type="sldNum" sz="quarter" idx="12"/>
          </p:nvPr>
        </p:nvSpPr>
        <p:spPr/>
        <p:txBody>
          <a:bodyPr/>
          <a:lstStyle/>
          <a:p>
            <a:fld id="{A134EC62-E7B5-4728-A7FE-3758188B631D}" type="slidenum">
              <a:rPr lang="en-US" smtClean="0"/>
              <a:t>96</a:t>
            </a:fld>
            <a:endParaRPr lang="en-US"/>
          </a:p>
        </p:txBody>
      </p:sp>
    </p:spTree>
    <p:extLst>
      <p:ext uri="{BB962C8B-B14F-4D97-AF65-F5344CB8AC3E}">
        <p14:creationId xmlns:p14="http://schemas.microsoft.com/office/powerpoint/2010/main" val="3025166217"/>
      </p:ext>
    </p:extLst>
  </p:cSld>
  <p:clrMapOvr>
    <a:masterClrMapping/>
  </p:clrMapOvr>
  <mc:AlternateContent xmlns:mc="http://schemas.openxmlformats.org/markup-compatibility/2006" xmlns:p14="http://schemas.microsoft.com/office/powerpoint/2010/main">
    <mc:Choice Requires="p14">
      <p:transition spd="slow" p14:dur="2000" advTm="36174"/>
    </mc:Choice>
    <mc:Fallback xmlns="">
      <p:transition spd="slow" advTm="36174"/>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normAutofit/>
          </a:bodyPr>
          <a:lstStyle/>
          <a:p>
            <a:pPr marL="0" indent="0">
              <a:buNone/>
            </a:pPr>
            <a:r>
              <a:rPr lang="en" dirty="0"/>
              <a:t>The most common causes </a:t>
            </a:r>
            <a:r>
              <a:rPr lang="en" dirty="0">
                <a:solidFill>
                  <a:srgbClr val="C00000"/>
                </a:solidFill>
              </a:rPr>
              <a:t>of potassium loss </a:t>
            </a:r>
            <a:r>
              <a:rPr lang="en" dirty="0"/>
              <a:t>through </a:t>
            </a:r>
            <a:r>
              <a:rPr lang="en" dirty="0">
                <a:solidFill>
                  <a:srgbClr val="C00000"/>
                </a:solidFill>
              </a:rPr>
              <a:t>the gastrointestinal tract </a:t>
            </a:r>
            <a:r>
              <a:rPr lang="en" dirty="0"/>
              <a:t>are (loss of body fluids):</a:t>
            </a:r>
          </a:p>
          <a:p>
            <a:r>
              <a:rPr lang="en" dirty="0"/>
              <a:t>diarrhea</a:t>
            </a:r>
          </a:p>
          <a:p>
            <a:r>
              <a:rPr lang="en-US" dirty="0"/>
              <a:t>fistula</a:t>
            </a:r>
            <a:endParaRPr lang="en" dirty="0"/>
          </a:p>
          <a:p>
            <a:r>
              <a:rPr lang="en" dirty="0"/>
              <a:t>laxans</a:t>
            </a:r>
          </a:p>
          <a:p>
            <a:r>
              <a:rPr lang="en" dirty="0"/>
              <a:t>drens</a:t>
            </a:r>
          </a:p>
          <a:p>
            <a:r>
              <a:rPr lang="en" dirty="0"/>
              <a:t>nasogastric suction</a:t>
            </a:r>
          </a:p>
          <a:p>
            <a:r>
              <a:rPr lang="en" dirty="0"/>
              <a:t>vomiting </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97</a:t>
            </a:fld>
            <a:endParaRPr lang="en-US"/>
          </a:p>
        </p:txBody>
      </p:sp>
    </p:spTree>
    <p:extLst>
      <p:ext uri="{BB962C8B-B14F-4D97-AF65-F5344CB8AC3E}">
        <p14:creationId xmlns:p14="http://schemas.microsoft.com/office/powerpoint/2010/main" val="1541302522"/>
      </p:ext>
    </p:extLst>
  </p:cSld>
  <p:clrMapOvr>
    <a:masterClrMapping/>
  </p:clrMapOvr>
  <mc:AlternateContent xmlns:mc="http://schemas.openxmlformats.org/markup-compatibility/2006" xmlns:p14="http://schemas.microsoft.com/office/powerpoint/2010/main">
    <mc:Choice Requires="p14">
      <p:transition spd="slow" p14:dur="2000" advTm="13314"/>
    </mc:Choice>
    <mc:Fallback xmlns="">
      <p:transition spd="slow" advTm="13314"/>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normAutofit/>
          </a:bodyPr>
          <a:lstStyle/>
          <a:p>
            <a:pPr marL="0" indent="0">
              <a:buNone/>
            </a:pPr>
            <a:r>
              <a:rPr lang="en" dirty="0"/>
              <a:t>In addition to the loss of potassium (through the GIT), the previously mentioned disorders can also lead to other changes in the internal environment of the body, such as:</a:t>
            </a:r>
          </a:p>
          <a:p>
            <a:r>
              <a:rPr lang="en" dirty="0">
                <a:solidFill>
                  <a:srgbClr val="0070C0"/>
                </a:solidFill>
              </a:rPr>
              <a:t>a decrease in the volume of extracellular fluid </a:t>
            </a:r>
            <a:r>
              <a:rPr lang="en" dirty="0"/>
              <a:t>(diarrhea)</a:t>
            </a:r>
          </a:p>
          <a:p>
            <a:r>
              <a:rPr lang="en" dirty="0">
                <a:solidFill>
                  <a:srgbClr val="0070C0"/>
                </a:solidFill>
              </a:rPr>
              <a:t>loss of hydrogen ions </a:t>
            </a:r>
            <a:r>
              <a:rPr lang="en" dirty="0"/>
              <a:t>(long-term vomiting, nasogastric suction)</a:t>
            </a:r>
          </a:p>
          <a:p>
            <a:r>
              <a:rPr lang="en" dirty="0">
                <a:solidFill>
                  <a:srgbClr val="0070C0"/>
                </a:solidFill>
              </a:rPr>
              <a:t>bicarbonate loss </a:t>
            </a:r>
            <a:r>
              <a:rPr lang="en" dirty="0"/>
              <a:t>(metabolic alkalosis)</a:t>
            </a:r>
          </a:p>
          <a:p>
            <a:pPr marL="0" indent="0">
              <a:buNone/>
            </a:pP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98</a:t>
            </a:fld>
            <a:endParaRPr lang="en-US"/>
          </a:p>
        </p:txBody>
      </p:sp>
    </p:spTree>
    <p:extLst>
      <p:ext uri="{BB962C8B-B14F-4D97-AF65-F5344CB8AC3E}">
        <p14:creationId xmlns:p14="http://schemas.microsoft.com/office/powerpoint/2010/main" val="2840954107"/>
      </p:ext>
    </p:extLst>
  </p:cSld>
  <p:clrMapOvr>
    <a:masterClrMapping/>
  </p:clrMapOvr>
  <mc:AlternateContent xmlns:mc="http://schemas.openxmlformats.org/markup-compatibility/2006" xmlns:p14="http://schemas.microsoft.com/office/powerpoint/2010/main">
    <mc:Choice Requires="p14">
      <p:transition spd="slow" p14:dur="2000" advTm="22106"/>
    </mc:Choice>
    <mc:Fallback xmlns="">
      <p:transition spd="slow" advTm="22106"/>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Hypokalemia</a:t>
            </a:r>
            <a:endParaRPr lang="en-US" dirty="0"/>
          </a:p>
        </p:txBody>
      </p:sp>
      <p:sp>
        <p:nvSpPr>
          <p:cNvPr id="3" name="Content Placeholder 2"/>
          <p:cNvSpPr>
            <a:spLocks noGrp="1"/>
          </p:cNvSpPr>
          <p:nvPr>
            <p:ph idx="1"/>
          </p:nvPr>
        </p:nvSpPr>
        <p:spPr/>
        <p:txBody>
          <a:bodyPr/>
          <a:lstStyle/>
          <a:p>
            <a:pPr marL="0" indent="0">
              <a:buNone/>
            </a:pPr>
            <a:r>
              <a:rPr lang="en" dirty="0"/>
              <a:t>Numerous factors lead to increased </a:t>
            </a:r>
            <a:r>
              <a:rPr lang="en" dirty="0">
                <a:solidFill>
                  <a:srgbClr val="C00000"/>
                </a:solidFill>
              </a:rPr>
              <a:t>loss of potassium </a:t>
            </a:r>
            <a:r>
              <a:rPr lang="en" dirty="0"/>
              <a:t>through </a:t>
            </a:r>
            <a:r>
              <a:rPr lang="en" dirty="0">
                <a:solidFill>
                  <a:srgbClr val="C00000"/>
                </a:solidFill>
              </a:rPr>
              <a:t>the kidneys :</a:t>
            </a:r>
          </a:p>
          <a:p>
            <a:r>
              <a:rPr lang="en" dirty="0"/>
              <a:t>non-potassium-sparing diuretics</a:t>
            </a:r>
          </a:p>
          <a:p>
            <a:r>
              <a:rPr lang="en" dirty="0"/>
              <a:t>increased mineralocorticoid activity</a:t>
            </a:r>
          </a:p>
          <a:p>
            <a:r>
              <a:rPr lang="en" dirty="0"/>
              <a:t>hypomagnesemia</a:t>
            </a:r>
          </a:p>
          <a:p>
            <a:r>
              <a:rPr lang="en" dirty="0"/>
              <a:t>with secondary hyperaldosteronism</a:t>
            </a:r>
          </a:p>
          <a:p>
            <a:r>
              <a:rPr lang="en" dirty="0"/>
              <a:t>kidney disease</a:t>
            </a:r>
          </a:p>
          <a:p>
            <a:r>
              <a:rPr lang="en" dirty="0"/>
              <a:t>conditions with increased excretion of bicarbonate in the urine</a:t>
            </a:r>
            <a:endParaRPr lang="en-US" dirty="0"/>
          </a:p>
        </p:txBody>
      </p:sp>
      <p:sp>
        <p:nvSpPr>
          <p:cNvPr id="4" name="Slide Number Placeholder 3"/>
          <p:cNvSpPr>
            <a:spLocks noGrp="1"/>
          </p:cNvSpPr>
          <p:nvPr>
            <p:ph type="sldNum" sz="quarter" idx="12"/>
          </p:nvPr>
        </p:nvSpPr>
        <p:spPr/>
        <p:txBody>
          <a:bodyPr/>
          <a:lstStyle/>
          <a:p>
            <a:fld id="{A134EC62-E7B5-4728-A7FE-3758188B631D}" type="slidenum">
              <a:rPr lang="en-US" smtClean="0"/>
              <a:t>99</a:t>
            </a:fld>
            <a:endParaRPr lang="en-US"/>
          </a:p>
        </p:txBody>
      </p:sp>
    </p:spTree>
    <p:extLst>
      <p:ext uri="{BB962C8B-B14F-4D97-AF65-F5344CB8AC3E}">
        <p14:creationId xmlns:p14="http://schemas.microsoft.com/office/powerpoint/2010/main" val="525107781"/>
      </p:ext>
    </p:extLst>
  </p:cSld>
  <p:clrMapOvr>
    <a:masterClrMapping/>
  </p:clrMapOvr>
  <mc:AlternateContent xmlns:mc="http://schemas.openxmlformats.org/markup-compatibility/2006" xmlns:p14="http://schemas.microsoft.com/office/powerpoint/2010/main">
    <mc:Choice Requires="p14">
      <p:transition spd="slow" p14:dur="2000" advTm="84568"/>
    </mc:Choice>
    <mc:Fallback xmlns="">
      <p:transition spd="slow" advTm="84568"/>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13387</TotalTime>
  <Words>6248</Words>
  <Application>Microsoft Office PowerPoint</Application>
  <PresentationFormat>Widescreen</PresentationFormat>
  <Paragraphs>1098</Paragraphs>
  <Slides>115</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115</vt:i4>
      </vt:variant>
    </vt:vector>
  </HeadingPairs>
  <TitlesOfParts>
    <vt:vector size="123" baseType="lpstr">
      <vt:lpstr>Arial</vt:lpstr>
      <vt:lpstr>Arial Black</vt:lpstr>
      <vt:lpstr>Calibri</vt:lpstr>
      <vt:lpstr>Calibri Light</vt:lpstr>
      <vt:lpstr>Symbol</vt:lpstr>
      <vt:lpstr>Times New Roman</vt:lpstr>
      <vt:lpstr>Wingdings</vt:lpstr>
      <vt:lpstr>Office Theme</vt:lpstr>
      <vt:lpstr>DISORDERS OF WATER AND ELECTROLYTE METABOLISM</vt:lpstr>
      <vt:lpstr>Lecture content</vt:lpstr>
      <vt:lpstr>Homeostasis of the internal environment</vt:lpstr>
      <vt:lpstr>Distribution of body fluids</vt:lpstr>
      <vt:lpstr>Distribution of body fluids</vt:lpstr>
      <vt:lpstr>Distribution of body fluids</vt:lpstr>
      <vt:lpstr>PowerPoint Presentation</vt:lpstr>
      <vt:lpstr>Daily circulation of fluids in the body</vt:lpstr>
      <vt:lpstr>Osmotic pressure</vt:lpstr>
      <vt:lpstr>PowerPoint Presentation</vt:lpstr>
      <vt:lpstr>Osmotic pressure</vt:lpstr>
      <vt:lpstr>Tonicity</vt:lpstr>
      <vt:lpstr>Movement of water between intracellular and extracellular spaces</vt:lpstr>
      <vt:lpstr>Movement of water between intracellular and extracellular spaces</vt:lpstr>
      <vt:lpstr>Movement of water between the intravascular and interstitial spaces</vt:lpstr>
      <vt:lpstr>Movement of water between the intravascular and interstitial spaces</vt:lpstr>
      <vt:lpstr>Water metabolism</vt:lpstr>
      <vt:lpstr>PowerPoint Presentation</vt:lpstr>
      <vt:lpstr>Mechanism of action of antidiuretic hormone</vt:lpstr>
      <vt:lpstr>Metabolism of sodium and chloride</vt:lpstr>
      <vt:lpstr>PowerPoint Presentation</vt:lpstr>
      <vt:lpstr>Metabolism of sodium and chloride</vt:lpstr>
      <vt:lpstr>Regulation of sodium metabolism</vt:lpstr>
      <vt:lpstr>Regulation of sodium metabolism</vt:lpstr>
      <vt:lpstr>Renin-angiotensin-aldosterone system ( RAA )</vt:lpstr>
      <vt:lpstr>PowerPoint Presentation</vt:lpstr>
      <vt:lpstr>Aldosterone</vt:lpstr>
      <vt:lpstr>Mechanism of action of aldosterone</vt:lpstr>
      <vt:lpstr>Natriuretic hormones</vt:lpstr>
      <vt:lpstr>Disorders of the metabolism of body fluids</vt:lpstr>
      <vt:lpstr>Disorders of the metabolism of body fluids</vt:lpstr>
      <vt:lpstr>Dehydration</vt:lpstr>
      <vt:lpstr>PowerPoint Presentation</vt:lpstr>
      <vt:lpstr>Hyperhydration</vt:lpstr>
      <vt:lpstr>PowerPoint Presentation</vt:lpstr>
      <vt:lpstr>Isoosmolar (isotonic) disorders</vt:lpstr>
      <vt:lpstr>Isoosmolar (isotonic) disorders</vt:lpstr>
      <vt:lpstr>Hypoosmolar (hypotonic) disorders</vt:lpstr>
      <vt:lpstr>hypoosmolar (hypotonic) disorders</vt:lpstr>
      <vt:lpstr>Mechanism of hypoosmolar hyperhydration</vt:lpstr>
      <vt:lpstr>Hyperosmolar (hypertensive) disorders</vt:lpstr>
      <vt:lpstr>Hyperosmolar (hypertonic) disorders</vt:lpstr>
      <vt:lpstr>Mechanism of hyperosmolar dehydration</vt:lpstr>
      <vt:lpstr>Changes in certain blood parameters during water, sodium and chlorine metabolism disorders</vt:lpstr>
      <vt:lpstr>EDEMA</vt:lpstr>
      <vt:lpstr>HEMODYNAMIC type of edema</vt:lpstr>
      <vt:lpstr>HEMODYNAMIC type of edema</vt:lpstr>
      <vt:lpstr>HEMODYNAMIC type of edema</vt:lpstr>
      <vt:lpstr>ONCODYNAMIC type of edema</vt:lpstr>
      <vt:lpstr>ONCODYNAMIC type of edema</vt:lpstr>
      <vt:lpstr>ANGIOMURAL type of edema</vt:lpstr>
      <vt:lpstr>ANGIOMURAL type of edema</vt:lpstr>
      <vt:lpstr>LYMPHODYNAMIC type of edema</vt:lpstr>
      <vt:lpstr>LYMPHODYNAMIC type of edema</vt:lpstr>
      <vt:lpstr>Pathophysiological consequences of edema</vt:lpstr>
      <vt:lpstr>Clinical consequences of edema</vt:lpstr>
      <vt:lpstr>Clinical consequences of edema</vt:lpstr>
      <vt:lpstr>Clinical consequences of edema</vt:lpstr>
      <vt:lpstr>Division of edema according to prevalence</vt:lpstr>
      <vt:lpstr>Comparative characteristics of exudates and transudates</vt:lpstr>
      <vt:lpstr>Division of edema according to prevalence</vt:lpstr>
      <vt:lpstr>Pathophysiological aspects of cardiac edema</vt:lpstr>
      <vt:lpstr>Pathophysiological aspects of hepatic edema</vt:lpstr>
      <vt:lpstr>Pathophysiological aspects of renal edema</vt:lpstr>
      <vt:lpstr>Pathophysiological aspects of renal edema</vt:lpstr>
      <vt:lpstr>Disorders of sodium metabolism</vt:lpstr>
      <vt:lpstr>Disorders of sodium metabolism</vt:lpstr>
      <vt:lpstr>Hyponatremia ( &lt; 135 mmol /l )</vt:lpstr>
      <vt:lpstr>Hyponatremia ( &lt; 135 mmol /l )</vt:lpstr>
      <vt:lpstr>Hyponatremia ( &lt; 135 mmol /l )</vt:lpstr>
      <vt:lpstr>Hyponatremia</vt:lpstr>
      <vt:lpstr>Hyponatremia</vt:lpstr>
      <vt:lpstr>Hyponatremia</vt:lpstr>
      <vt:lpstr>Syndrome of inadequate secretion antidiuretic hormone ( Schwartz-Batter 's syndrome)</vt:lpstr>
      <vt:lpstr>Syndrome of inadequate secretion antidiuretic hormone ( Schwartz-Batter 's syndrome )</vt:lpstr>
      <vt:lpstr>Syndrome of inadequate secretion antidiuretic hormone ( Schwartz-Batter 's syndrome)</vt:lpstr>
      <vt:lpstr>Syndrome of inadequate secretion antidiuretic hormone ( Schwartz-Batter 's syndrome)</vt:lpstr>
      <vt:lpstr>Hypernatremia ( &gt;145 mmol /l )</vt:lpstr>
      <vt:lpstr>Hypernatremia ( &gt;145 mmol /l )</vt:lpstr>
      <vt:lpstr>True hypernatremia</vt:lpstr>
      <vt:lpstr>True hypernatremia</vt:lpstr>
      <vt:lpstr>True hypernatremia</vt:lpstr>
      <vt:lpstr>Relative hypernatremia</vt:lpstr>
      <vt:lpstr>Potassium metabolism</vt:lpstr>
      <vt:lpstr>Potassium metabolism</vt:lpstr>
      <vt:lpstr>Regulation of potassium metabolism</vt:lpstr>
      <vt:lpstr>Regulation of potassium metabolism</vt:lpstr>
      <vt:lpstr>Regulation of potassium metabolism</vt:lpstr>
      <vt:lpstr>Regulation of potassium metabolism</vt:lpstr>
      <vt:lpstr>Regulation of potassium metabolism</vt:lpstr>
      <vt:lpstr>Regulation of potassium metabolism</vt:lpstr>
      <vt:lpstr>Regulation of potassium metabolism</vt:lpstr>
      <vt:lpstr>Disorders of potassium metabolism</vt:lpstr>
      <vt:lpstr>Hypokalemia</vt:lpstr>
      <vt:lpstr>Hypokalemia</vt:lpstr>
      <vt:lpstr>Hypokalemia</vt:lpstr>
      <vt:lpstr>Hypokalemia</vt:lpstr>
      <vt:lpstr>Hypokalemia</vt:lpstr>
      <vt:lpstr>Hypokalemia</vt:lpstr>
      <vt:lpstr>Hypokalemia</vt:lpstr>
      <vt:lpstr>Hypokalemia</vt:lpstr>
      <vt:lpstr>Hypokalemia</vt:lpstr>
      <vt:lpstr>Pathophysiological consequences of hypokalemia</vt:lpstr>
      <vt:lpstr>Clinical consequences of hypokalemia</vt:lpstr>
      <vt:lpstr>PowerPoint Presentation</vt:lpstr>
      <vt:lpstr>Hyperkalemia</vt:lpstr>
      <vt:lpstr>Hyperkalemia</vt:lpstr>
      <vt:lpstr>Hyperkalemia</vt:lpstr>
      <vt:lpstr>Hyperkalemia</vt:lpstr>
      <vt:lpstr>Hyperkalemia</vt:lpstr>
      <vt:lpstr>Pathophysiological consequences of hyperkalemia</vt:lpstr>
      <vt:lpstr>Clinical consequences of hyperkalemia</vt:lpstr>
      <vt:lpstr>Clinical consequences of hyperkalemia</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МЕТАБОЛИЗМА ВОДЕ</dc:title>
  <dc:creator>Ilija Jeftic</dc:creator>
  <cp:lastModifiedBy>Ema Jevtic</cp:lastModifiedBy>
  <cp:revision>171</cp:revision>
  <dcterms:created xsi:type="dcterms:W3CDTF">2020-08-16T08:43:20Z</dcterms:created>
  <dcterms:modified xsi:type="dcterms:W3CDTF">2023-08-29T09:30:29Z</dcterms:modified>
</cp:coreProperties>
</file>